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8" r:id="rId7"/>
    <p:sldId id="269" r:id="rId8"/>
    <p:sldId id="264" r:id="rId9"/>
    <p:sldId id="270" r:id="rId10"/>
    <p:sldId id="266" r:id="rId11"/>
    <p:sldId id="271" r:id="rId12"/>
    <p:sldId id="274" r:id="rId13"/>
    <p:sldId id="273" r:id="rId1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10" autoAdjust="0"/>
    <p:restoredTop sz="94660"/>
  </p:normalViewPr>
  <p:slideViewPr>
    <p:cSldViewPr snapToGrid="0" snapToObjects="1" showGuides="1">
      <p:cViewPr varScale="1">
        <p:scale>
          <a:sx n="78" d="100"/>
          <a:sy n="78" d="100"/>
        </p:scale>
        <p:origin x="1555" y="6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#1">
  <dgm:title val=""/>
  <dgm:desc val=""/>
  <dgm:catLst>
    <dgm:cat type="colorful" pri="10200"/>
  </dgm:catLst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#1">
  <dgm:title val=""/>
  <dgm:desc val=""/>
  <dgm:catLst>
    <dgm:cat type="colorful" pri="10100"/>
  </dgm:catLst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#2">
  <dgm:title val=""/>
  <dgm:desc val=""/>
  <dgm:catLst>
    <dgm:cat type="colorful" pri="10200"/>
  </dgm:catLst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#1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217E2BC-260E-4160-9D9D-3F45A22492D3}" type="doc">
      <dgm:prSet loTypeId="urn:microsoft.com/office/officeart/2005/8/layout/vList2#1" loCatId="list" qsTypeId="urn:microsoft.com/office/officeart/2005/8/quickstyle/simple1#1" qsCatId="simple" csTypeId="urn:microsoft.com/office/officeart/2005/8/colors/colorful2#1" csCatId="colorful"/>
      <dgm:spPr/>
      <dgm:t>
        <a:bodyPr/>
        <a:lstStyle/>
        <a:p>
          <a:endParaRPr lang="en-US"/>
        </a:p>
      </dgm:t>
    </dgm:pt>
    <dgm:pt modelId="{D6B84FA0-4EEC-4960-87F2-45A592EB19E4}">
      <dgm:prSet/>
      <dgm:spPr/>
      <dgm:t>
        <a:bodyPr/>
        <a:lstStyle/>
        <a:p>
          <a:r>
            <a:rPr lang="en-AU" i="0" dirty="0"/>
            <a:t>Reinforces UNIQLO's sustainability mission</a:t>
          </a:r>
          <a:endParaRPr lang="en-US" i="0" dirty="0"/>
        </a:p>
      </dgm:t>
    </dgm:pt>
    <dgm:pt modelId="{9A1BD375-1BE7-4EF6-ACAF-90C0545D9EC9}" type="parTrans" cxnId="{C59F2473-A66E-4B13-953D-4D50304EBA7C}">
      <dgm:prSet/>
      <dgm:spPr/>
      <dgm:t>
        <a:bodyPr/>
        <a:lstStyle/>
        <a:p>
          <a:endParaRPr lang="en-US"/>
        </a:p>
      </dgm:t>
    </dgm:pt>
    <dgm:pt modelId="{8064A5E1-6604-44DA-AB55-CDED11CF0D2F}" type="sibTrans" cxnId="{C59F2473-A66E-4B13-953D-4D50304EBA7C}">
      <dgm:prSet/>
      <dgm:spPr/>
      <dgm:t>
        <a:bodyPr/>
        <a:lstStyle/>
        <a:p>
          <a:endParaRPr lang="en-US"/>
        </a:p>
      </dgm:t>
    </dgm:pt>
    <dgm:pt modelId="{29057BF7-D802-491B-873B-4C7C899095EB}">
      <dgm:prSet/>
      <dgm:spPr/>
      <dgm:t>
        <a:bodyPr/>
        <a:lstStyle/>
        <a:p>
          <a:r>
            <a:rPr lang="en-US" i="0" dirty="0"/>
            <a:t>Encourages customer loyalty through vouchers</a:t>
          </a:r>
        </a:p>
      </dgm:t>
    </dgm:pt>
    <dgm:pt modelId="{E1372614-B228-4012-B180-689677814E98}" type="parTrans" cxnId="{1D720E70-E7C7-4F66-A542-44927188ABF7}">
      <dgm:prSet/>
      <dgm:spPr/>
      <dgm:t>
        <a:bodyPr/>
        <a:lstStyle/>
        <a:p>
          <a:endParaRPr lang="en-US"/>
        </a:p>
      </dgm:t>
    </dgm:pt>
    <dgm:pt modelId="{B779387E-61CA-4387-AD27-FC936F2BA0EC}" type="sibTrans" cxnId="{1D720E70-E7C7-4F66-A542-44927188ABF7}">
      <dgm:prSet/>
      <dgm:spPr/>
      <dgm:t>
        <a:bodyPr/>
        <a:lstStyle/>
        <a:p>
          <a:endParaRPr lang="en-US"/>
        </a:p>
      </dgm:t>
    </dgm:pt>
    <dgm:pt modelId="{D2F22F87-173A-4205-89BA-3D2B210FAFB1}">
      <dgm:prSet/>
      <dgm:spPr/>
      <dgm:t>
        <a:bodyPr/>
        <a:lstStyle/>
        <a:p>
          <a:r>
            <a:rPr lang="en-AU" i="0" dirty="0"/>
            <a:t>AI simplifies recycling decisions instantly</a:t>
          </a:r>
          <a:endParaRPr lang="en-US" i="0" dirty="0"/>
        </a:p>
      </dgm:t>
    </dgm:pt>
    <dgm:pt modelId="{370E77EB-674E-4EEB-A7D9-78DCA9AFDC57}" type="parTrans" cxnId="{5CB8D897-0117-4A18-851A-6F7B45E30E9E}">
      <dgm:prSet/>
      <dgm:spPr/>
      <dgm:t>
        <a:bodyPr/>
        <a:lstStyle/>
        <a:p>
          <a:endParaRPr lang="en-US"/>
        </a:p>
      </dgm:t>
    </dgm:pt>
    <dgm:pt modelId="{4C06B061-70F3-404D-808C-1CCA40696B48}" type="sibTrans" cxnId="{5CB8D897-0117-4A18-851A-6F7B45E30E9E}">
      <dgm:prSet/>
      <dgm:spPr/>
      <dgm:t>
        <a:bodyPr/>
        <a:lstStyle/>
        <a:p>
          <a:endParaRPr lang="en-US"/>
        </a:p>
      </dgm:t>
    </dgm:pt>
    <dgm:pt modelId="{36EF5BD0-95AF-4296-920C-6BE6F820A922}">
      <dgm:prSet/>
      <dgm:spPr/>
      <dgm:t>
        <a:bodyPr/>
        <a:lstStyle/>
        <a:p>
          <a:r>
            <a:rPr lang="en-US" i="1"/>
            <a:t>Bridges the gap between digital innovation and sustainability</a:t>
          </a:r>
          <a:endParaRPr lang="en-US"/>
        </a:p>
      </dgm:t>
    </dgm:pt>
    <dgm:pt modelId="{E4FB0183-0C25-4A9F-972F-7D42232B8366}" type="parTrans" cxnId="{7F33C8D3-856F-4F40-87C3-9F2E5655AECB}">
      <dgm:prSet/>
      <dgm:spPr/>
      <dgm:t>
        <a:bodyPr/>
        <a:lstStyle/>
        <a:p>
          <a:endParaRPr lang="en-US"/>
        </a:p>
      </dgm:t>
    </dgm:pt>
    <dgm:pt modelId="{CCD4FA94-10F7-4585-B377-3BFF5C92FA8B}" type="sibTrans" cxnId="{7F33C8D3-856F-4F40-87C3-9F2E5655AECB}">
      <dgm:prSet/>
      <dgm:spPr/>
      <dgm:t>
        <a:bodyPr/>
        <a:lstStyle/>
        <a:p>
          <a:endParaRPr lang="en-US"/>
        </a:p>
      </dgm:t>
    </dgm:pt>
    <dgm:pt modelId="{DE1A67E8-BCF2-4178-A10A-46998B14F538}" type="pres">
      <dgm:prSet presAssocID="{D217E2BC-260E-4160-9D9D-3F45A22492D3}" presName="linear" presStyleCnt="0">
        <dgm:presLayoutVars>
          <dgm:animLvl val="lvl"/>
          <dgm:resizeHandles val="exact"/>
        </dgm:presLayoutVars>
      </dgm:prSet>
      <dgm:spPr/>
    </dgm:pt>
    <dgm:pt modelId="{A7466E41-A6A1-495D-8307-0AA52ECD9371}" type="pres">
      <dgm:prSet presAssocID="{D6B84FA0-4EEC-4960-87F2-45A592EB19E4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4B5863E1-3BC6-43F6-AEF2-D0EFF8521ACB}" type="pres">
      <dgm:prSet presAssocID="{8064A5E1-6604-44DA-AB55-CDED11CF0D2F}" presName="spacer" presStyleCnt="0"/>
      <dgm:spPr/>
    </dgm:pt>
    <dgm:pt modelId="{5F095A88-5757-476D-B538-A493BC02FB67}" type="pres">
      <dgm:prSet presAssocID="{29057BF7-D802-491B-873B-4C7C899095EB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DE301D26-F1B1-4004-81FC-27928A42332A}" type="pres">
      <dgm:prSet presAssocID="{B779387E-61CA-4387-AD27-FC936F2BA0EC}" presName="spacer" presStyleCnt="0"/>
      <dgm:spPr/>
    </dgm:pt>
    <dgm:pt modelId="{6004C2D1-03A6-4AC4-BB32-49969E219533}" type="pres">
      <dgm:prSet presAssocID="{D2F22F87-173A-4205-89BA-3D2B210FAFB1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27605A3E-9607-419F-8157-304F083F1937}" type="pres">
      <dgm:prSet presAssocID="{4C06B061-70F3-404D-808C-1CCA40696B48}" presName="spacer" presStyleCnt="0"/>
      <dgm:spPr/>
    </dgm:pt>
    <dgm:pt modelId="{8918A7BD-080E-4485-B918-6589FD7170F1}" type="pres">
      <dgm:prSet presAssocID="{36EF5BD0-95AF-4296-920C-6BE6F820A922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1D720E70-E7C7-4F66-A542-44927188ABF7}" srcId="{D217E2BC-260E-4160-9D9D-3F45A22492D3}" destId="{29057BF7-D802-491B-873B-4C7C899095EB}" srcOrd="1" destOrd="0" parTransId="{E1372614-B228-4012-B180-689677814E98}" sibTransId="{B779387E-61CA-4387-AD27-FC936F2BA0EC}"/>
    <dgm:cxn modelId="{C59F2473-A66E-4B13-953D-4D50304EBA7C}" srcId="{D217E2BC-260E-4160-9D9D-3F45A22492D3}" destId="{D6B84FA0-4EEC-4960-87F2-45A592EB19E4}" srcOrd="0" destOrd="0" parTransId="{9A1BD375-1BE7-4EF6-ACAF-90C0545D9EC9}" sibTransId="{8064A5E1-6604-44DA-AB55-CDED11CF0D2F}"/>
    <dgm:cxn modelId="{108DFD7A-83D2-41EB-BE1E-13DB424BE884}" type="presOf" srcId="{D6B84FA0-4EEC-4960-87F2-45A592EB19E4}" destId="{A7466E41-A6A1-495D-8307-0AA52ECD9371}" srcOrd="0" destOrd="0" presId="urn:microsoft.com/office/officeart/2005/8/layout/vList2#1"/>
    <dgm:cxn modelId="{4CC76980-3F8C-4707-A256-E40DE758520F}" type="presOf" srcId="{29057BF7-D802-491B-873B-4C7C899095EB}" destId="{5F095A88-5757-476D-B538-A493BC02FB67}" srcOrd="0" destOrd="0" presId="urn:microsoft.com/office/officeart/2005/8/layout/vList2#1"/>
    <dgm:cxn modelId="{31255191-B6D2-4EAB-A492-7299A55F1AA8}" type="presOf" srcId="{D217E2BC-260E-4160-9D9D-3F45A22492D3}" destId="{DE1A67E8-BCF2-4178-A10A-46998B14F538}" srcOrd="0" destOrd="0" presId="urn:microsoft.com/office/officeart/2005/8/layout/vList2#1"/>
    <dgm:cxn modelId="{5CB8D897-0117-4A18-851A-6F7B45E30E9E}" srcId="{D217E2BC-260E-4160-9D9D-3F45A22492D3}" destId="{D2F22F87-173A-4205-89BA-3D2B210FAFB1}" srcOrd="2" destOrd="0" parTransId="{370E77EB-674E-4EEB-A7D9-78DCA9AFDC57}" sibTransId="{4C06B061-70F3-404D-808C-1CCA40696B48}"/>
    <dgm:cxn modelId="{53CBB8B7-AC39-4B43-8870-1AB1ED8E8A6C}" type="presOf" srcId="{D2F22F87-173A-4205-89BA-3D2B210FAFB1}" destId="{6004C2D1-03A6-4AC4-BB32-49969E219533}" srcOrd="0" destOrd="0" presId="urn:microsoft.com/office/officeart/2005/8/layout/vList2#1"/>
    <dgm:cxn modelId="{7F33C8D3-856F-4F40-87C3-9F2E5655AECB}" srcId="{D217E2BC-260E-4160-9D9D-3F45A22492D3}" destId="{36EF5BD0-95AF-4296-920C-6BE6F820A922}" srcOrd="3" destOrd="0" parTransId="{E4FB0183-0C25-4A9F-972F-7D42232B8366}" sibTransId="{CCD4FA94-10F7-4585-B377-3BFF5C92FA8B}"/>
    <dgm:cxn modelId="{6DADE4DD-83C1-4F1D-B039-AD065750F92F}" type="presOf" srcId="{36EF5BD0-95AF-4296-920C-6BE6F820A922}" destId="{8918A7BD-080E-4485-B918-6589FD7170F1}" srcOrd="0" destOrd="0" presId="urn:microsoft.com/office/officeart/2005/8/layout/vList2#1"/>
    <dgm:cxn modelId="{BB5749F0-FFEE-4ABC-9B5F-F77E5C9C1D19}" type="presParOf" srcId="{DE1A67E8-BCF2-4178-A10A-46998B14F538}" destId="{A7466E41-A6A1-495D-8307-0AA52ECD9371}" srcOrd="0" destOrd="0" presId="urn:microsoft.com/office/officeart/2005/8/layout/vList2#1"/>
    <dgm:cxn modelId="{5D64DFAC-A277-4B1E-9DE6-93A187D1E695}" type="presParOf" srcId="{DE1A67E8-BCF2-4178-A10A-46998B14F538}" destId="{4B5863E1-3BC6-43F6-AEF2-D0EFF8521ACB}" srcOrd="1" destOrd="0" presId="urn:microsoft.com/office/officeart/2005/8/layout/vList2#1"/>
    <dgm:cxn modelId="{2B46B0F1-4023-4A74-B361-2D8C7A0202A3}" type="presParOf" srcId="{DE1A67E8-BCF2-4178-A10A-46998B14F538}" destId="{5F095A88-5757-476D-B538-A493BC02FB67}" srcOrd="2" destOrd="0" presId="urn:microsoft.com/office/officeart/2005/8/layout/vList2#1"/>
    <dgm:cxn modelId="{99CB88EF-30F2-4159-8142-FC3070C96163}" type="presParOf" srcId="{DE1A67E8-BCF2-4178-A10A-46998B14F538}" destId="{DE301D26-F1B1-4004-81FC-27928A42332A}" srcOrd="3" destOrd="0" presId="urn:microsoft.com/office/officeart/2005/8/layout/vList2#1"/>
    <dgm:cxn modelId="{67AC37A4-AA30-4AC3-9CA7-12F79667830E}" type="presParOf" srcId="{DE1A67E8-BCF2-4178-A10A-46998B14F538}" destId="{6004C2D1-03A6-4AC4-BB32-49969E219533}" srcOrd="4" destOrd="0" presId="urn:microsoft.com/office/officeart/2005/8/layout/vList2#1"/>
    <dgm:cxn modelId="{91B89B43-BCE6-4372-AEAF-37E4BAEF7313}" type="presParOf" srcId="{DE1A67E8-BCF2-4178-A10A-46998B14F538}" destId="{27605A3E-9607-419F-8157-304F083F1937}" srcOrd="5" destOrd="0" presId="urn:microsoft.com/office/officeart/2005/8/layout/vList2#1"/>
    <dgm:cxn modelId="{5197A8EA-EE13-4E38-B739-2A9AA8F7B69B}" type="presParOf" srcId="{DE1A67E8-BCF2-4178-A10A-46998B14F538}" destId="{8918A7BD-080E-4485-B918-6589FD7170F1}" srcOrd="6" destOrd="0" presId="urn:microsoft.com/office/officeart/2005/8/layout/vList2#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9F216F0-6C7C-403E-BC0F-D21C16AE84A4}" type="doc">
      <dgm:prSet loTypeId="urn:microsoft.com/office/officeart/2005/8/layout/matrix3" loCatId="matrix" qsTypeId="urn:microsoft.com/office/officeart/2005/8/quickstyle/simple1#2" qsCatId="simple" csTypeId="urn:microsoft.com/office/officeart/2005/8/colors/colorful1#1" csCatId="colorful"/>
      <dgm:spPr/>
      <dgm:t>
        <a:bodyPr/>
        <a:lstStyle/>
        <a:p>
          <a:endParaRPr lang="en-US"/>
        </a:p>
      </dgm:t>
    </dgm:pt>
    <dgm:pt modelId="{2441BFC3-A051-4060-A7E8-F61CFF8B7723}">
      <dgm:prSet/>
      <dgm:spPr/>
      <dgm:t>
        <a:bodyPr/>
        <a:lstStyle/>
        <a:p>
          <a:r>
            <a:rPr lang="en-US" i="0" dirty="0"/>
            <a:t>H&amp;M and Zara already have recycling bins — but no AI</a:t>
          </a:r>
        </a:p>
      </dgm:t>
    </dgm:pt>
    <dgm:pt modelId="{2BDF2CF4-62FE-472A-B990-5BFB00F78089}" type="parTrans" cxnId="{98A7F253-02F6-4721-A763-9538AF1D437E}">
      <dgm:prSet/>
      <dgm:spPr/>
      <dgm:t>
        <a:bodyPr/>
        <a:lstStyle/>
        <a:p>
          <a:endParaRPr lang="en-US"/>
        </a:p>
      </dgm:t>
    </dgm:pt>
    <dgm:pt modelId="{6EE58614-826B-401B-B1D1-4ED12DA6DE88}" type="sibTrans" cxnId="{98A7F253-02F6-4721-A763-9538AF1D437E}">
      <dgm:prSet/>
      <dgm:spPr/>
      <dgm:t>
        <a:bodyPr/>
        <a:lstStyle/>
        <a:p>
          <a:endParaRPr lang="en-US"/>
        </a:p>
      </dgm:t>
    </dgm:pt>
    <dgm:pt modelId="{767B2A83-8A62-4010-AC76-6E512525BB8F}">
      <dgm:prSet/>
      <dgm:spPr/>
      <dgm:t>
        <a:bodyPr/>
        <a:lstStyle/>
        <a:p>
          <a:r>
            <a:rPr lang="en-US" i="0" dirty="0"/>
            <a:t>Startups like </a:t>
          </a:r>
          <a:r>
            <a:rPr lang="en-US" i="0" dirty="0" err="1"/>
            <a:t>thredUP</a:t>
          </a:r>
          <a:r>
            <a:rPr lang="en-US" i="0" dirty="0"/>
            <a:t> offer buy-back, but lack retail scale</a:t>
          </a:r>
        </a:p>
      </dgm:t>
    </dgm:pt>
    <dgm:pt modelId="{555EC129-D2EF-4AD2-9EE3-B85BFC24DB91}" type="parTrans" cxnId="{AD98D699-0FD6-474D-A19A-9F8024F6D5D7}">
      <dgm:prSet/>
      <dgm:spPr/>
      <dgm:t>
        <a:bodyPr/>
        <a:lstStyle/>
        <a:p>
          <a:endParaRPr lang="en-US"/>
        </a:p>
      </dgm:t>
    </dgm:pt>
    <dgm:pt modelId="{96454CD6-2C13-4001-AD4B-7C2A314ADFDB}" type="sibTrans" cxnId="{AD98D699-0FD6-474D-A19A-9F8024F6D5D7}">
      <dgm:prSet/>
      <dgm:spPr/>
      <dgm:t>
        <a:bodyPr/>
        <a:lstStyle/>
        <a:p>
          <a:endParaRPr lang="en-US"/>
        </a:p>
      </dgm:t>
    </dgm:pt>
    <dgm:pt modelId="{206736AD-64F9-4409-8486-B008A106B33A}">
      <dgm:prSet/>
      <dgm:spPr/>
      <dgm:t>
        <a:bodyPr/>
        <a:lstStyle/>
        <a:p>
          <a:r>
            <a:rPr lang="en-US" i="0" dirty="0" err="1"/>
            <a:t>ReStyle</a:t>
          </a:r>
          <a:r>
            <a:rPr lang="en-US" i="0" dirty="0"/>
            <a:t> uniquely combines tech + retail power</a:t>
          </a:r>
        </a:p>
      </dgm:t>
    </dgm:pt>
    <dgm:pt modelId="{067DD6E1-D387-4014-9768-FD612CBE304B}" type="parTrans" cxnId="{A703EF85-181C-4898-805C-57D123E06BBE}">
      <dgm:prSet/>
      <dgm:spPr/>
      <dgm:t>
        <a:bodyPr/>
        <a:lstStyle/>
        <a:p>
          <a:endParaRPr lang="en-US"/>
        </a:p>
      </dgm:t>
    </dgm:pt>
    <dgm:pt modelId="{7AC4142B-EEFB-4321-BF46-8AA3458FC1A0}" type="sibTrans" cxnId="{A703EF85-181C-4898-805C-57D123E06BBE}">
      <dgm:prSet/>
      <dgm:spPr/>
      <dgm:t>
        <a:bodyPr/>
        <a:lstStyle/>
        <a:p>
          <a:endParaRPr lang="en-US"/>
        </a:p>
      </dgm:t>
    </dgm:pt>
    <dgm:pt modelId="{EAFDCDF3-4170-401A-AC17-344FD74DB2DE}">
      <dgm:prSet/>
      <dgm:spPr/>
      <dgm:t>
        <a:bodyPr/>
        <a:lstStyle/>
        <a:p>
          <a:r>
            <a:rPr lang="en-US" i="0" dirty="0"/>
            <a:t>Opportunity for UNIQLO to lead in AI-driven circular fashion</a:t>
          </a:r>
        </a:p>
      </dgm:t>
    </dgm:pt>
    <dgm:pt modelId="{90824F10-ED65-4EDD-9BC3-69898CFB0ACB}" type="parTrans" cxnId="{87056446-528D-407D-B2E8-7E65087B135E}">
      <dgm:prSet/>
      <dgm:spPr/>
      <dgm:t>
        <a:bodyPr/>
        <a:lstStyle/>
        <a:p>
          <a:endParaRPr lang="en-US"/>
        </a:p>
      </dgm:t>
    </dgm:pt>
    <dgm:pt modelId="{A59812DC-A807-4EE4-B090-EFEAF6760C8A}" type="sibTrans" cxnId="{87056446-528D-407D-B2E8-7E65087B135E}">
      <dgm:prSet/>
      <dgm:spPr/>
      <dgm:t>
        <a:bodyPr/>
        <a:lstStyle/>
        <a:p>
          <a:endParaRPr lang="en-US"/>
        </a:p>
      </dgm:t>
    </dgm:pt>
    <dgm:pt modelId="{AAC000DD-DAA6-466D-801D-A3D938727D4D}" type="pres">
      <dgm:prSet presAssocID="{69F216F0-6C7C-403E-BC0F-D21C16AE84A4}" presName="matrix" presStyleCnt="0">
        <dgm:presLayoutVars>
          <dgm:chMax val="1"/>
          <dgm:dir/>
          <dgm:resizeHandles val="exact"/>
        </dgm:presLayoutVars>
      </dgm:prSet>
      <dgm:spPr/>
    </dgm:pt>
    <dgm:pt modelId="{B358364C-7BB5-4C21-96CE-35E2B28A254C}" type="pres">
      <dgm:prSet presAssocID="{69F216F0-6C7C-403E-BC0F-D21C16AE84A4}" presName="diamond" presStyleLbl="bgShp" presStyleIdx="0" presStyleCnt="1"/>
      <dgm:spPr/>
    </dgm:pt>
    <dgm:pt modelId="{5BCA13AF-4BEE-420E-8E31-885D44A2DA26}" type="pres">
      <dgm:prSet presAssocID="{69F216F0-6C7C-403E-BC0F-D21C16AE84A4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9542B790-2F63-41F7-A1D1-67AC118C3931}" type="pres">
      <dgm:prSet presAssocID="{69F216F0-6C7C-403E-BC0F-D21C16AE84A4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3F8968C3-6711-44CA-8E0B-C42B1EAF9C5A}" type="pres">
      <dgm:prSet presAssocID="{69F216F0-6C7C-403E-BC0F-D21C16AE84A4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7DAE6521-19FF-40BF-AF7B-BC6EFB869FC4}" type="pres">
      <dgm:prSet presAssocID="{69F216F0-6C7C-403E-BC0F-D21C16AE84A4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8CE59429-98F4-4060-8EF9-6D15E5B8A0B0}" type="presOf" srcId="{EAFDCDF3-4170-401A-AC17-344FD74DB2DE}" destId="{7DAE6521-19FF-40BF-AF7B-BC6EFB869FC4}" srcOrd="0" destOrd="0" presId="urn:microsoft.com/office/officeart/2005/8/layout/matrix3"/>
    <dgm:cxn modelId="{87056446-528D-407D-B2E8-7E65087B135E}" srcId="{69F216F0-6C7C-403E-BC0F-D21C16AE84A4}" destId="{EAFDCDF3-4170-401A-AC17-344FD74DB2DE}" srcOrd="3" destOrd="0" parTransId="{90824F10-ED65-4EDD-9BC3-69898CFB0ACB}" sibTransId="{A59812DC-A807-4EE4-B090-EFEAF6760C8A}"/>
    <dgm:cxn modelId="{98A7F253-02F6-4721-A763-9538AF1D437E}" srcId="{69F216F0-6C7C-403E-BC0F-D21C16AE84A4}" destId="{2441BFC3-A051-4060-A7E8-F61CFF8B7723}" srcOrd="0" destOrd="0" parTransId="{2BDF2CF4-62FE-472A-B990-5BFB00F78089}" sibTransId="{6EE58614-826B-401B-B1D1-4ED12DA6DE88}"/>
    <dgm:cxn modelId="{FFF0227C-DA41-4A1A-B07E-57B0BBD2D1BD}" type="presOf" srcId="{2441BFC3-A051-4060-A7E8-F61CFF8B7723}" destId="{5BCA13AF-4BEE-420E-8E31-885D44A2DA26}" srcOrd="0" destOrd="0" presId="urn:microsoft.com/office/officeart/2005/8/layout/matrix3"/>
    <dgm:cxn modelId="{31F8BB7C-9521-40AF-BCB3-6B6FFA31E555}" type="presOf" srcId="{767B2A83-8A62-4010-AC76-6E512525BB8F}" destId="{9542B790-2F63-41F7-A1D1-67AC118C3931}" srcOrd="0" destOrd="0" presId="urn:microsoft.com/office/officeart/2005/8/layout/matrix3"/>
    <dgm:cxn modelId="{A703EF85-181C-4898-805C-57D123E06BBE}" srcId="{69F216F0-6C7C-403E-BC0F-D21C16AE84A4}" destId="{206736AD-64F9-4409-8486-B008A106B33A}" srcOrd="2" destOrd="0" parTransId="{067DD6E1-D387-4014-9768-FD612CBE304B}" sibTransId="{7AC4142B-EEFB-4321-BF46-8AA3458FC1A0}"/>
    <dgm:cxn modelId="{AD98D699-0FD6-474D-A19A-9F8024F6D5D7}" srcId="{69F216F0-6C7C-403E-BC0F-D21C16AE84A4}" destId="{767B2A83-8A62-4010-AC76-6E512525BB8F}" srcOrd="1" destOrd="0" parTransId="{555EC129-D2EF-4AD2-9EE3-B85BFC24DB91}" sibTransId="{96454CD6-2C13-4001-AD4B-7C2A314ADFDB}"/>
    <dgm:cxn modelId="{E242C0AE-9829-4296-8D6B-D90109426333}" type="presOf" srcId="{206736AD-64F9-4409-8486-B008A106B33A}" destId="{3F8968C3-6711-44CA-8E0B-C42B1EAF9C5A}" srcOrd="0" destOrd="0" presId="urn:microsoft.com/office/officeart/2005/8/layout/matrix3"/>
    <dgm:cxn modelId="{E45B3BD7-418A-4C63-864C-439595E6821C}" type="presOf" srcId="{69F216F0-6C7C-403E-BC0F-D21C16AE84A4}" destId="{AAC000DD-DAA6-466D-801D-A3D938727D4D}" srcOrd="0" destOrd="0" presId="urn:microsoft.com/office/officeart/2005/8/layout/matrix3"/>
    <dgm:cxn modelId="{7B073C9A-65E1-4611-A958-BCAF7973DF10}" type="presParOf" srcId="{AAC000DD-DAA6-466D-801D-A3D938727D4D}" destId="{B358364C-7BB5-4C21-96CE-35E2B28A254C}" srcOrd="0" destOrd="0" presId="urn:microsoft.com/office/officeart/2005/8/layout/matrix3"/>
    <dgm:cxn modelId="{3D35B081-E6DA-4A2D-B49B-B8C3C7155E7C}" type="presParOf" srcId="{AAC000DD-DAA6-466D-801D-A3D938727D4D}" destId="{5BCA13AF-4BEE-420E-8E31-885D44A2DA26}" srcOrd="1" destOrd="0" presId="urn:microsoft.com/office/officeart/2005/8/layout/matrix3"/>
    <dgm:cxn modelId="{772E519D-12A4-4CC8-982E-59BB9FAC1070}" type="presParOf" srcId="{AAC000DD-DAA6-466D-801D-A3D938727D4D}" destId="{9542B790-2F63-41F7-A1D1-67AC118C3931}" srcOrd="2" destOrd="0" presId="urn:microsoft.com/office/officeart/2005/8/layout/matrix3"/>
    <dgm:cxn modelId="{FF64F451-5F79-4236-B98C-06141D4B0086}" type="presParOf" srcId="{AAC000DD-DAA6-466D-801D-A3D938727D4D}" destId="{3F8968C3-6711-44CA-8E0B-C42B1EAF9C5A}" srcOrd="3" destOrd="0" presId="urn:microsoft.com/office/officeart/2005/8/layout/matrix3"/>
    <dgm:cxn modelId="{20682DA8-4B18-4998-8CB5-E94EDA9FC4A8}" type="presParOf" srcId="{AAC000DD-DAA6-466D-801D-A3D938727D4D}" destId="{7DAE6521-19FF-40BF-AF7B-BC6EFB869FC4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27E5D86-0940-428F-A8A4-D0ACA1633254}" type="doc">
      <dgm:prSet loTypeId="urn:microsoft.com/office/officeart/2016/7/layout/VerticalDownArrowProcess#1" loCatId="process" qsTypeId="urn:microsoft.com/office/officeart/2005/8/quickstyle/simple2#1" qsCatId="simple" csTypeId="urn:microsoft.com/office/officeart/2005/8/colors/colorful2#2" csCatId="colorful"/>
      <dgm:spPr/>
      <dgm:t>
        <a:bodyPr/>
        <a:lstStyle/>
        <a:p>
          <a:endParaRPr lang="en-US"/>
        </a:p>
      </dgm:t>
    </dgm:pt>
    <dgm:pt modelId="{383FFDD9-9B44-4BE0-B5E4-C91B166DDE46}">
      <dgm:prSet/>
      <dgm:spPr/>
      <dgm:t>
        <a:bodyPr/>
        <a:lstStyle/>
        <a:p>
          <a:r>
            <a:rPr lang="en-US"/>
            <a:t>Alternative 1: - AI driven Drone Delivery</a:t>
          </a:r>
        </a:p>
      </dgm:t>
    </dgm:pt>
    <dgm:pt modelId="{39F92972-BB58-442C-8BE3-BBB9066F433A}" type="parTrans" cxnId="{36BEEBB6-B79C-4694-8208-FA067D8FAA9C}">
      <dgm:prSet/>
      <dgm:spPr/>
      <dgm:t>
        <a:bodyPr/>
        <a:lstStyle/>
        <a:p>
          <a:endParaRPr lang="en-US"/>
        </a:p>
      </dgm:t>
    </dgm:pt>
    <dgm:pt modelId="{906FD09E-C65D-4D5D-84B9-FD1347D2CAFA}" type="sibTrans" cxnId="{36BEEBB6-B79C-4694-8208-FA067D8FAA9C}">
      <dgm:prSet/>
      <dgm:spPr/>
      <dgm:t>
        <a:bodyPr/>
        <a:lstStyle/>
        <a:p>
          <a:endParaRPr lang="en-US"/>
        </a:p>
      </dgm:t>
    </dgm:pt>
    <dgm:pt modelId="{C57B8311-9312-4F96-B644-58F5A1E0E068}">
      <dgm:prSet/>
      <dgm:spPr/>
      <dgm:t>
        <a:bodyPr/>
        <a:lstStyle/>
        <a:p>
          <a:r>
            <a:rPr lang="en-US"/>
            <a:t>- Eco-Friendly mode of Delivery</a:t>
          </a:r>
        </a:p>
      </dgm:t>
    </dgm:pt>
    <dgm:pt modelId="{25414DAA-1858-46EC-8DD5-3C146C499F4A}" type="parTrans" cxnId="{4C09D22B-388D-437C-8F26-FC4D0892FEAC}">
      <dgm:prSet/>
      <dgm:spPr/>
      <dgm:t>
        <a:bodyPr/>
        <a:lstStyle/>
        <a:p>
          <a:endParaRPr lang="en-US"/>
        </a:p>
      </dgm:t>
    </dgm:pt>
    <dgm:pt modelId="{6FAFDB50-7A82-4A6A-B8DE-B8330C3DE223}" type="sibTrans" cxnId="{4C09D22B-388D-437C-8F26-FC4D0892FEAC}">
      <dgm:prSet/>
      <dgm:spPr/>
      <dgm:t>
        <a:bodyPr/>
        <a:lstStyle/>
        <a:p>
          <a:endParaRPr lang="en-US"/>
        </a:p>
      </dgm:t>
    </dgm:pt>
    <dgm:pt modelId="{0DB97CF2-74EC-4E7F-BEC4-19C56835D220}">
      <dgm:prSet/>
      <dgm:spPr/>
      <dgm:t>
        <a:bodyPr/>
        <a:lstStyle/>
        <a:p>
          <a:r>
            <a:rPr lang="en-US"/>
            <a:t>- Wide reach to it’s customers </a:t>
          </a:r>
        </a:p>
      </dgm:t>
    </dgm:pt>
    <dgm:pt modelId="{989ACCCD-F21F-4BF0-8839-43926697F715}" type="parTrans" cxnId="{841D27B1-2B71-45D2-AA9C-C8EBB2FF6145}">
      <dgm:prSet/>
      <dgm:spPr/>
      <dgm:t>
        <a:bodyPr/>
        <a:lstStyle/>
        <a:p>
          <a:endParaRPr lang="en-US"/>
        </a:p>
      </dgm:t>
    </dgm:pt>
    <dgm:pt modelId="{EC352CBC-3649-4501-87FB-6AE0A5D1F339}" type="sibTrans" cxnId="{841D27B1-2B71-45D2-AA9C-C8EBB2FF6145}">
      <dgm:prSet/>
      <dgm:spPr/>
      <dgm:t>
        <a:bodyPr/>
        <a:lstStyle/>
        <a:p>
          <a:endParaRPr lang="en-US"/>
        </a:p>
      </dgm:t>
    </dgm:pt>
    <dgm:pt modelId="{0CED7A4C-DFEE-49F6-A660-7E6AE5EFE81B}">
      <dgm:prSet/>
      <dgm:spPr/>
      <dgm:t>
        <a:bodyPr/>
        <a:lstStyle/>
        <a:p>
          <a:r>
            <a:rPr lang="en-US"/>
            <a:t>- Quicker Delivery</a:t>
          </a:r>
        </a:p>
      </dgm:t>
    </dgm:pt>
    <dgm:pt modelId="{13352E15-105B-4AD4-BE03-E0FBF0400075}" type="parTrans" cxnId="{C5101B2E-BDB2-43F6-86AB-BCE3B1B38881}">
      <dgm:prSet/>
      <dgm:spPr/>
      <dgm:t>
        <a:bodyPr/>
        <a:lstStyle/>
        <a:p>
          <a:endParaRPr lang="en-US"/>
        </a:p>
      </dgm:t>
    </dgm:pt>
    <dgm:pt modelId="{A710EC72-FAE5-47A8-BAA7-49FF85469F6B}" type="sibTrans" cxnId="{C5101B2E-BDB2-43F6-86AB-BCE3B1B38881}">
      <dgm:prSet/>
      <dgm:spPr/>
      <dgm:t>
        <a:bodyPr/>
        <a:lstStyle/>
        <a:p>
          <a:endParaRPr lang="en-US"/>
        </a:p>
      </dgm:t>
    </dgm:pt>
    <dgm:pt modelId="{C89AEF0F-F663-41D5-93E8-0FBEB5308BBE}">
      <dgm:prSet/>
      <dgm:spPr/>
      <dgm:t>
        <a:bodyPr/>
        <a:lstStyle/>
        <a:p>
          <a:r>
            <a:rPr lang="en-US"/>
            <a:t>- Enhances engagement and promote sustainability</a:t>
          </a:r>
        </a:p>
      </dgm:t>
    </dgm:pt>
    <dgm:pt modelId="{633C1F8A-3484-44E3-933E-7A09370A2AD6}" type="parTrans" cxnId="{2008E3B4-CE68-4435-8BA3-0118ADE0C086}">
      <dgm:prSet/>
      <dgm:spPr/>
      <dgm:t>
        <a:bodyPr/>
        <a:lstStyle/>
        <a:p>
          <a:endParaRPr lang="en-US"/>
        </a:p>
      </dgm:t>
    </dgm:pt>
    <dgm:pt modelId="{0E6D272C-D749-4088-9077-01A182A4CEA8}" type="sibTrans" cxnId="{2008E3B4-CE68-4435-8BA3-0118ADE0C086}">
      <dgm:prSet/>
      <dgm:spPr/>
      <dgm:t>
        <a:bodyPr/>
        <a:lstStyle/>
        <a:p>
          <a:endParaRPr lang="en-US"/>
        </a:p>
      </dgm:t>
    </dgm:pt>
    <dgm:pt modelId="{817681D4-748B-47E0-B5AE-90D343CEB720}">
      <dgm:prSet/>
      <dgm:spPr/>
      <dgm:t>
        <a:bodyPr/>
        <a:lstStyle/>
        <a:p>
          <a:r>
            <a:rPr lang="en-US"/>
            <a:t>Alternative 2: In store Custom-Design rooms</a:t>
          </a:r>
        </a:p>
      </dgm:t>
    </dgm:pt>
    <dgm:pt modelId="{5811930F-5A5B-461F-92C8-8DD74C2365A7}" type="parTrans" cxnId="{863AAC32-DE29-4092-82DC-83AFAFCC612C}">
      <dgm:prSet/>
      <dgm:spPr/>
      <dgm:t>
        <a:bodyPr/>
        <a:lstStyle/>
        <a:p>
          <a:endParaRPr lang="en-US"/>
        </a:p>
      </dgm:t>
    </dgm:pt>
    <dgm:pt modelId="{8261B09A-E323-4666-8E07-3E6056B029E4}" type="sibTrans" cxnId="{863AAC32-DE29-4092-82DC-83AFAFCC612C}">
      <dgm:prSet/>
      <dgm:spPr/>
      <dgm:t>
        <a:bodyPr/>
        <a:lstStyle/>
        <a:p>
          <a:endParaRPr lang="en-US"/>
        </a:p>
      </dgm:t>
    </dgm:pt>
    <dgm:pt modelId="{C5A607B9-5DD6-4D08-A6C6-F529624F81B6}">
      <dgm:prSet/>
      <dgm:spPr/>
      <dgm:t>
        <a:bodyPr/>
        <a:lstStyle/>
        <a:p>
          <a:r>
            <a:rPr lang="en-US"/>
            <a:t>- Section in each store allowing customers to design their own clothes</a:t>
          </a:r>
        </a:p>
      </dgm:t>
    </dgm:pt>
    <dgm:pt modelId="{97911356-E852-4F50-9C18-C90152D3B7C7}" type="parTrans" cxnId="{01C5F8DF-C5A7-4BD9-A2AD-DCBEB616FB2E}">
      <dgm:prSet/>
      <dgm:spPr/>
      <dgm:t>
        <a:bodyPr/>
        <a:lstStyle/>
        <a:p>
          <a:endParaRPr lang="en-US"/>
        </a:p>
      </dgm:t>
    </dgm:pt>
    <dgm:pt modelId="{03D892CF-83AF-4C74-BB46-16A1EF9D079D}" type="sibTrans" cxnId="{01C5F8DF-C5A7-4BD9-A2AD-DCBEB616FB2E}">
      <dgm:prSet/>
      <dgm:spPr/>
      <dgm:t>
        <a:bodyPr/>
        <a:lstStyle/>
        <a:p>
          <a:endParaRPr lang="en-US"/>
        </a:p>
      </dgm:t>
    </dgm:pt>
    <dgm:pt modelId="{5F25E963-8AA3-4B64-B7BA-D932D9BE4E28}">
      <dgm:prSet/>
      <dgm:spPr/>
      <dgm:t>
        <a:bodyPr/>
        <a:lstStyle/>
        <a:p>
          <a:r>
            <a:rPr lang="en-US"/>
            <a:t>- Enhance customer experience and engagement</a:t>
          </a:r>
        </a:p>
      </dgm:t>
    </dgm:pt>
    <dgm:pt modelId="{B2FE4A81-837C-4145-8327-9612984C1AF8}" type="parTrans" cxnId="{CDFC767A-6635-41D7-A029-D549AB6C6C91}">
      <dgm:prSet/>
      <dgm:spPr/>
      <dgm:t>
        <a:bodyPr/>
        <a:lstStyle/>
        <a:p>
          <a:endParaRPr lang="en-US"/>
        </a:p>
      </dgm:t>
    </dgm:pt>
    <dgm:pt modelId="{C49D4BBF-6617-4CDE-8886-F2D7379DE62B}" type="sibTrans" cxnId="{CDFC767A-6635-41D7-A029-D549AB6C6C91}">
      <dgm:prSet/>
      <dgm:spPr/>
      <dgm:t>
        <a:bodyPr/>
        <a:lstStyle/>
        <a:p>
          <a:endParaRPr lang="en-US"/>
        </a:p>
      </dgm:t>
    </dgm:pt>
    <dgm:pt modelId="{5171E5C2-C313-4E04-9925-A3D3C9FC9005}">
      <dgm:prSet/>
      <dgm:spPr/>
      <dgm:t>
        <a:bodyPr/>
        <a:lstStyle/>
        <a:p>
          <a:r>
            <a:rPr lang="en-US"/>
            <a:t>- customized products will be of higher range, therefore increasing Uniqlo’s overall revenue.</a:t>
          </a:r>
        </a:p>
      </dgm:t>
    </dgm:pt>
    <dgm:pt modelId="{04D27052-0B72-4300-BCA2-96EA74CC290F}" type="parTrans" cxnId="{EB6EA9B4-44DA-4253-820D-B181FE334881}">
      <dgm:prSet/>
      <dgm:spPr/>
      <dgm:t>
        <a:bodyPr/>
        <a:lstStyle/>
        <a:p>
          <a:endParaRPr lang="en-US"/>
        </a:p>
      </dgm:t>
    </dgm:pt>
    <dgm:pt modelId="{80617B3B-4D32-4AD8-A966-DEF5CEF9B688}" type="sibTrans" cxnId="{EB6EA9B4-44DA-4253-820D-B181FE334881}">
      <dgm:prSet/>
      <dgm:spPr/>
      <dgm:t>
        <a:bodyPr/>
        <a:lstStyle/>
        <a:p>
          <a:endParaRPr lang="en-US"/>
        </a:p>
      </dgm:t>
    </dgm:pt>
    <dgm:pt modelId="{FEDFA1D0-4407-45FC-A666-8CA7F2D738E3}" type="pres">
      <dgm:prSet presAssocID="{B27E5D86-0940-428F-A8A4-D0ACA1633254}" presName="Name0" presStyleCnt="0">
        <dgm:presLayoutVars>
          <dgm:dir/>
          <dgm:animLvl val="lvl"/>
          <dgm:resizeHandles val="exact"/>
        </dgm:presLayoutVars>
      </dgm:prSet>
      <dgm:spPr/>
    </dgm:pt>
    <dgm:pt modelId="{C6A148C7-FF77-45BD-A0FA-BA041D90C638}" type="pres">
      <dgm:prSet presAssocID="{817681D4-748B-47E0-B5AE-90D343CEB720}" presName="boxAndChildren" presStyleCnt="0"/>
      <dgm:spPr/>
    </dgm:pt>
    <dgm:pt modelId="{D9C3AD86-4C9A-49C9-8A9A-FAF5EED33C52}" type="pres">
      <dgm:prSet presAssocID="{817681D4-748B-47E0-B5AE-90D343CEB720}" presName="parentTextBox" presStyleLbl="alignNode1" presStyleIdx="0" presStyleCnt="2"/>
      <dgm:spPr/>
    </dgm:pt>
    <dgm:pt modelId="{8AB1B7A0-E172-422F-A1BB-DEA2E727F9EC}" type="pres">
      <dgm:prSet presAssocID="{817681D4-748B-47E0-B5AE-90D343CEB720}" presName="descendantBox" presStyleLbl="bgAccFollowNode1" presStyleIdx="0" presStyleCnt="2"/>
      <dgm:spPr/>
    </dgm:pt>
    <dgm:pt modelId="{5BE2A1A8-24D5-43AB-8BC6-F04D931D7513}" type="pres">
      <dgm:prSet presAssocID="{906FD09E-C65D-4D5D-84B9-FD1347D2CAFA}" presName="sp" presStyleCnt="0"/>
      <dgm:spPr/>
    </dgm:pt>
    <dgm:pt modelId="{28265333-F0E8-4BB3-BC48-4CDE6D0E78FD}" type="pres">
      <dgm:prSet presAssocID="{383FFDD9-9B44-4BE0-B5E4-C91B166DDE46}" presName="arrowAndChildren" presStyleCnt="0"/>
      <dgm:spPr/>
    </dgm:pt>
    <dgm:pt modelId="{12CFAC0B-C637-42F4-8E01-777B1E7708EF}" type="pres">
      <dgm:prSet presAssocID="{383FFDD9-9B44-4BE0-B5E4-C91B166DDE46}" presName="parentTextArrow" presStyleLbl="node1" presStyleIdx="0" presStyleCnt="0"/>
      <dgm:spPr/>
    </dgm:pt>
    <dgm:pt modelId="{45C3DA2F-AF0B-4FC8-8777-05BD3422A762}" type="pres">
      <dgm:prSet presAssocID="{383FFDD9-9B44-4BE0-B5E4-C91B166DDE46}" presName="arrow" presStyleLbl="alignNode1" presStyleIdx="1" presStyleCnt="2"/>
      <dgm:spPr/>
    </dgm:pt>
    <dgm:pt modelId="{C50A1ADA-3C71-46BA-A79E-1C96DB95B717}" type="pres">
      <dgm:prSet presAssocID="{383FFDD9-9B44-4BE0-B5E4-C91B166DDE46}" presName="descendantArrow" presStyleLbl="bgAccFollowNode1" presStyleIdx="1" presStyleCnt="2"/>
      <dgm:spPr/>
    </dgm:pt>
  </dgm:ptLst>
  <dgm:cxnLst>
    <dgm:cxn modelId="{D567E019-96B2-482E-9E51-509F64D1FC2B}" type="presOf" srcId="{C5A607B9-5DD6-4D08-A6C6-F529624F81B6}" destId="{8AB1B7A0-E172-422F-A1BB-DEA2E727F9EC}" srcOrd="0" destOrd="0" presId="urn:microsoft.com/office/officeart/2016/7/layout/VerticalDownArrowProcess#1"/>
    <dgm:cxn modelId="{8F4A7627-1BF7-4B3F-8BDE-19B3ED55FBB5}" type="presOf" srcId="{0DB97CF2-74EC-4E7F-BEC4-19C56835D220}" destId="{C50A1ADA-3C71-46BA-A79E-1C96DB95B717}" srcOrd="0" destOrd="1" presId="urn:microsoft.com/office/officeart/2016/7/layout/VerticalDownArrowProcess#1"/>
    <dgm:cxn modelId="{4C09D22B-388D-437C-8F26-FC4D0892FEAC}" srcId="{383FFDD9-9B44-4BE0-B5E4-C91B166DDE46}" destId="{C57B8311-9312-4F96-B644-58F5A1E0E068}" srcOrd="0" destOrd="0" parTransId="{25414DAA-1858-46EC-8DD5-3C146C499F4A}" sibTransId="{6FAFDB50-7A82-4A6A-B8DE-B8330C3DE223}"/>
    <dgm:cxn modelId="{C5101B2E-BDB2-43F6-86AB-BCE3B1B38881}" srcId="{383FFDD9-9B44-4BE0-B5E4-C91B166DDE46}" destId="{0CED7A4C-DFEE-49F6-A660-7E6AE5EFE81B}" srcOrd="2" destOrd="0" parTransId="{13352E15-105B-4AD4-BE03-E0FBF0400075}" sibTransId="{A710EC72-FAE5-47A8-BAA7-49FF85469F6B}"/>
    <dgm:cxn modelId="{24385F32-4D6D-43B5-A3B7-26748ED2859C}" type="presOf" srcId="{C57B8311-9312-4F96-B644-58F5A1E0E068}" destId="{C50A1ADA-3C71-46BA-A79E-1C96DB95B717}" srcOrd="0" destOrd="0" presId="urn:microsoft.com/office/officeart/2016/7/layout/VerticalDownArrowProcess#1"/>
    <dgm:cxn modelId="{863AAC32-DE29-4092-82DC-83AFAFCC612C}" srcId="{B27E5D86-0940-428F-A8A4-D0ACA1633254}" destId="{817681D4-748B-47E0-B5AE-90D343CEB720}" srcOrd="1" destOrd="0" parTransId="{5811930F-5A5B-461F-92C8-8DD74C2365A7}" sibTransId="{8261B09A-E323-4666-8E07-3E6056B029E4}"/>
    <dgm:cxn modelId="{5E660740-067E-44F8-869D-E99EBC10588A}" type="presOf" srcId="{B27E5D86-0940-428F-A8A4-D0ACA1633254}" destId="{FEDFA1D0-4407-45FC-A666-8CA7F2D738E3}" srcOrd="0" destOrd="0" presId="urn:microsoft.com/office/officeart/2016/7/layout/VerticalDownArrowProcess#1"/>
    <dgm:cxn modelId="{CDFC767A-6635-41D7-A029-D549AB6C6C91}" srcId="{817681D4-748B-47E0-B5AE-90D343CEB720}" destId="{5F25E963-8AA3-4B64-B7BA-D932D9BE4E28}" srcOrd="1" destOrd="0" parTransId="{B2FE4A81-837C-4145-8327-9612984C1AF8}" sibTransId="{C49D4BBF-6617-4CDE-8886-F2D7379DE62B}"/>
    <dgm:cxn modelId="{841D27B1-2B71-45D2-AA9C-C8EBB2FF6145}" srcId="{383FFDD9-9B44-4BE0-B5E4-C91B166DDE46}" destId="{0DB97CF2-74EC-4E7F-BEC4-19C56835D220}" srcOrd="1" destOrd="0" parTransId="{989ACCCD-F21F-4BF0-8839-43926697F715}" sibTransId="{EC352CBC-3649-4501-87FB-6AE0A5D1F339}"/>
    <dgm:cxn modelId="{EB6EA9B4-44DA-4253-820D-B181FE334881}" srcId="{817681D4-748B-47E0-B5AE-90D343CEB720}" destId="{5171E5C2-C313-4E04-9925-A3D3C9FC9005}" srcOrd="2" destOrd="0" parTransId="{04D27052-0B72-4300-BCA2-96EA74CC290F}" sibTransId="{80617B3B-4D32-4AD8-A966-DEF5CEF9B688}"/>
    <dgm:cxn modelId="{2008E3B4-CE68-4435-8BA3-0118ADE0C086}" srcId="{383FFDD9-9B44-4BE0-B5E4-C91B166DDE46}" destId="{C89AEF0F-F663-41D5-93E8-0FBEB5308BBE}" srcOrd="3" destOrd="0" parTransId="{633C1F8A-3484-44E3-933E-7A09370A2AD6}" sibTransId="{0E6D272C-D749-4088-9077-01A182A4CEA8}"/>
    <dgm:cxn modelId="{36BEEBB6-B79C-4694-8208-FA067D8FAA9C}" srcId="{B27E5D86-0940-428F-A8A4-D0ACA1633254}" destId="{383FFDD9-9B44-4BE0-B5E4-C91B166DDE46}" srcOrd="0" destOrd="0" parTransId="{39F92972-BB58-442C-8BE3-BBB9066F433A}" sibTransId="{906FD09E-C65D-4D5D-84B9-FD1347D2CAFA}"/>
    <dgm:cxn modelId="{011362C7-8B3F-42AF-A38C-306DC9D3E10A}" type="presOf" srcId="{C89AEF0F-F663-41D5-93E8-0FBEB5308BBE}" destId="{C50A1ADA-3C71-46BA-A79E-1C96DB95B717}" srcOrd="0" destOrd="3" presId="urn:microsoft.com/office/officeart/2016/7/layout/VerticalDownArrowProcess#1"/>
    <dgm:cxn modelId="{92A67BD0-0ABE-4DB9-BED7-9727D59713FD}" type="presOf" srcId="{383FFDD9-9B44-4BE0-B5E4-C91B166DDE46}" destId="{12CFAC0B-C637-42F4-8E01-777B1E7708EF}" srcOrd="0" destOrd="0" presId="urn:microsoft.com/office/officeart/2016/7/layout/VerticalDownArrowProcess#1"/>
    <dgm:cxn modelId="{7E0BC3D4-97DF-4541-ACB4-37C49A21499F}" type="presOf" srcId="{5F25E963-8AA3-4B64-B7BA-D932D9BE4E28}" destId="{8AB1B7A0-E172-422F-A1BB-DEA2E727F9EC}" srcOrd="0" destOrd="1" presId="urn:microsoft.com/office/officeart/2016/7/layout/VerticalDownArrowProcess#1"/>
    <dgm:cxn modelId="{4177B2DA-7D61-4BA2-B153-B556E5B7DCC7}" type="presOf" srcId="{383FFDD9-9B44-4BE0-B5E4-C91B166DDE46}" destId="{45C3DA2F-AF0B-4FC8-8777-05BD3422A762}" srcOrd="1" destOrd="0" presId="urn:microsoft.com/office/officeart/2016/7/layout/VerticalDownArrowProcess#1"/>
    <dgm:cxn modelId="{01C5F8DF-C5A7-4BD9-A2AD-DCBEB616FB2E}" srcId="{817681D4-748B-47E0-B5AE-90D343CEB720}" destId="{C5A607B9-5DD6-4D08-A6C6-F529624F81B6}" srcOrd="0" destOrd="0" parTransId="{97911356-E852-4F50-9C18-C90152D3B7C7}" sibTransId="{03D892CF-83AF-4C74-BB46-16A1EF9D079D}"/>
    <dgm:cxn modelId="{94DA76EB-C2BC-418F-83B5-BBC4F89707FB}" type="presOf" srcId="{817681D4-748B-47E0-B5AE-90D343CEB720}" destId="{D9C3AD86-4C9A-49C9-8A9A-FAF5EED33C52}" srcOrd="0" destOrd="0" presId="urn:microsoft.com/office/officeart/2016/7/layout/VerticalDownArrowProcess#1"/>
    <dgm:cxn modelId="{782628FA-2084-4A59-B451-FC81F5FA59BB}" type="presOf" srcId="{0CED7A4C-DFEE-49F6-A660-7E6AE5EFE81B}" destId="{C50A1ADA-3C71-46BA-A79E-1C96DB95B717}" srcOrd="0" destOrd="2" presId="urn:microsoft.com/office/officeart/2016/7/layout/VerticalDownArrowProcess#1"/>
    <dgm:cxn modelId="{631C11FE-A68F-42C4-97AB-3A5E4092DDDB}" type="presOf" srcId="{5171E5C2-C313-4E04-9925-A3D3C9FC9005}" destId="{8AB1B7A0-E172-422F-A1BB-DEA2E727F9EC}" srcOrd="0" destOrd="2" presId="urn:microsoft.com/office/officeart/2016/7/layout/VerticalDownArrowProcess#1"/>
    <dgm:cxn modelId="{6E3D98B6-15C3-4B74-848F-7D24C384361F}" type="presParOf" srcId="{FEDFA1D0-4407-45FC-A666-8CA7F2D738E3}" destId="{C6A148C7-FF77-45BD-A0FA-BA041D90C638}" srcOrd="0" destOrd="0" presId="urn:microsoft.com/office/officeart/2016/7/layout/VerticalDownArrowProcess#1"/>
    <dgm:cxn modelId="{ADD31946-C6F5-4DFD-8C0A-63F58A4CF97D}" type="presParOf" srcId="{C6A148C7-FF77-45BD-A0FA-BA041D90C638}" destId="{D9C3AD86-4C9A-49C9-8A9A-FAF5EED33C52}" srcOrd="0" destOrd="0" presId="urn:microsoft.com/office/officeart/2016/7/layout/VerticalDownArrowProcess#1"/>
    <dgm:cxn modelId="{06465685-D4EC-4DF2-BC4D-3AAF28987480}" type="presParOf" srcId="{C6A148C7-FF77-45BD-A0FA-BA041D90C638}" destId="{8AB1B7A0-E172-422F-A1BB-DEA2E727F9EC}" srcOrd="1" destOrd="0" presId="urn:microsoft.com/office/officeart/2016/7/layout/VerticalDownArrowProcess#1"/>
    <dgm:cxn modelId="{FBBC3DA9-9FA8-4FA0-A1C0-3C7D937E4BE4}" type="presParOf" srcId="{FEDFA1D0-4407-45FC-A666-8CA7F2D738E3}" destId="{5BE2A1A8-24D5-43AB-8BC6-F04D931D7513}" srcOrd="1" destOrd="0" presId="urn:microsoft.com/office/officeart/2016/7/layout/VerticalDownArrowProcess#1"/>
    <dgm:cxn modelId="{AE3AE74D-8AA5-4FA0-BEA2-68A4CBC26EF2}" type="presParOf" srcId="{FEDFA1D0-4407-45FC-A666-8CA7F2D738E3}" destId="{28265333-F0E8-4BB3-BC48-4CDE6D0E78FD}" srcOrd="2" destOrd="0" presId="urn:microsoft.com/office/officeart/2016/7/layout/VerticalDownArrowProcess#1"/>
    <dgm:cxn modelId="{B7D5B30B-A955-4AFA-9593-6E71C8F68A8F}" type="presParOf" srcId="{28265333-F0E8-4BB3-BC48-4CDE6D0E78FD}" destId="{12CFAC0B-C637-42F4-8E01-777B1E7708EF}" srcOrd="0" destOrd="0" presId="urn:microsoft.com/office/officeart/2016/7/layout/VerticalDownArrowProcess#1"/>
    <dgm:cxn modelId="{A31E6C94-251F-4E6D-A7D9-77D9EFF86BD0}" type="presParOf" srcId="{28265333-F0E8-4BB3-BC48-4CDE6D0E78FD}" destId="{45C3DA2F-AF0B-4FC8-8777-05BD3422A762}" srcOrd="1" destOrd="0" presId="urn:microsoft.com/office/officeart/2016/7/layout/VerticalDownArrowProcess#1"/>
    <dgm:cxn modelId="{1689AADD-EBB9-48BF-97D5-C69548B29950}" type="presParOf" srcId="{28265333-F0E8-4BB3-BC48-4CDE6D0E78FD}" destId="{C50A1ADA-3C71-46BA-A79E-1C96DB95B717}" srcOrd="2" destOrd="0" presId="urn:microsoft.com/office/officeart/2016/7/layout/VerticalDownArrowProcess#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FA4893D-73A1-4B9D-B52A-7A72EFBAB165}" type="doc">
      <dgm:prSet loTypeId="urn:microsoft.com/office/officeart/2018/2/layout/IconVerticalSolidList#1" loCatId="icon" qsTypeId="urn:microsoft.com/office/officeart/2005/8/quickstyle/simple1#3" qsCatId="simple" csTypeId="urn:microsoft.com/office/officeart/2005/8/colors/accent1_2#1" csCatId="accent1" phldr="1"/>
      <dgm:spPr/>
      <dgm:t>
        <a:bodyPr/>
        <a:lstStyle/>
        <a:p>
          <a:endParaRPr lang="en-US"/>
        </a:p>
      </dgm:t>
    </dgm:pt>
    <dgm:pt modelId="{8D9B8570-0EDA-46E7-B151-444D6AC5C9C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Complements UNIQLO's sustainability mission  </a:t>
          </a:r>
        </a:p>
      </dgm:t>
    </dgm:pt>
    <dgm:pt modelId="{3706AD2B-5161-426D-BB4A-1C307C23B5CF}" type="parTrans" cxnId="{7AAEBD2C-BE81-4917-B580-A78E998B0AC8}">
      <dgm:prSet/>
      <dgm:spPr/>
      <dgm:t>
        <a:bodyPr/>
        <a:lstStyle/>
        <a:p>
          <a:endParaRPr lang="en-US"/>
        </a:p>
      </dgm:t>
    </dgm:pt>
    <dgm:pt modelId="{A879C404-2EB6-4634-A3DE-D70ECDA22327}" type="sibTrans" cxnId="{7AAEBD2C-BE81-4917-B580-A78E998B0AC8}">
      <dgm:prSet/>
      <dgm:spPr/>
      <dgm:t>
        <a:bodyPr/>
        <a:lstStyle/>
        <a:p>
          <a:endParaRPr lang="en-US"/>
        </a:p>
      </dgm:t>
    </dgm:pt>
    <dgm:pt modelId="{6C36E22C-4D33-4CF6-9EAF-9CF80023923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Builds enduring client loyalty  </a:t>
          </a:r>
        </a:p>
      </dgm:t>
    </dgm:pt>
    <dgm:pt modelId="{7560CD93-C70E-45CE-8E55-1E752D777DEA}" type="parTrans" cxnId="{4714A4D2-3048-4A56-8F99-1F82EC107654}">
      <dgm:prSet/>
      <dgm:spPr/>
      <dgm:t>
        <a:bodyPr/>
        <a:lstStyle/>
        <a:p>
          <a:endParaRPr lang="en-US"/>
        </a:p>
      </dgm:t>
    </dgm:pt>
    <dgm:pt modelId="{38D7AADF-D348-4DCE-847B-E09F77A397A3}" type="sibTrans" cxnId="{4714A4D2-3048-4A56-8F99-1F82EC107654}">
      <dgm:prSet/>
      <dgm:spPr/>
      <dgm:t>
        <a:bodyPr/>
        <a:lstStyle/>
        <a:p>
          <a:endParaRPr lang="en-US"/>
        </a:p>
      </dgm:t>
    </dgm:pt>
    <dgm:pt modelId="{F6E88303-D81B-4F2F-BBF1-D86FD32A397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Possibility of waste reduction and resale income growth </a:t>
          </a:r>
        </a:p>
      </dgm:t>
    </dgm:pt>
    <dgm:pt modelId="{777ABD34-5697-46A4-828B-0A9F45521809}" type="parTrans" cxnId="{E1C2BA17-F3CD-4811-A806-FA054B55EFE2}">
      <dgm:prSet/>
      <dgm:spPr/>
      <dgm:t>
        <a:bodyPr/>
        <a:lstStyle/>
        <a:p>
          <a:endParaRPr lang="en-US"/>
        </a:p>
      </dgm:t>
    </dgm:pt>
    <dgm:pt modelId="{242B1A71-00D1-420A-ACD2-B22F5F0F1123}" type="sibTrans" cxnId="{E1C2BA17-F3CD-4811-A806-FA054B55EFE2}">
      <dgm:prSet/>
      <dgm:spPr/>
      <dgm:t>
        <a:bodyPr/>
        <a:lstStyle/>
        <a:p>
          <a:endParaRPr lang="en-US"/>
        </a:p>
      </dgm:t>
    </dgm:pt>
    <dgm:pt modelId="{460D0593-78B9-497D-BDB4-06833AC2205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Promoting the use of circular fashion</a:t>
          </a:r>
        </a:p>
      </dgm:t>
    </dgm:pt>
    <dgm:pt modelId="{8068F5F9-2C4E-4677-A408-D768363301C6}" type="parTrans" cxnId="{755185DF-726A-4B4B-89BA-94C026DD44C1}">
      <dgm:prSet/>
      <dgm:spPr/>
      <dgm:t>
        <a:bodyPr/>
        <a:lstStyle/>
        <a:p>
          <a:endParaRPr lang="en-US"/>
        </a:p>
      </dgm:t>
    </dgm:pt>
    <dgm:pt modelId="{169437B9-659B-43BB-9546-E302E488796C}" type="sibTrans" cxnId="{755185DF-726A-4B4B-89BA-94C026DD44C1}">
      <dgm:prSet/>
      <dgm:spPr/>
      <dgm:t>
        <a:bodyPr/>
        <a:lstStyle/>
        <a:p>
          <a:endParaRPr lang="en-US"/>
        </a:p>
      </dgm:t>
    </dgm:pt>
    <dgm:pt modelId="{B46CEFB1-A1F0-4A2C-B4DD-7200311B3791}" type="pres">
      <dgm:prSet presAssocID="{7FA4893D-73A1-4B9D-B52A-7A72EFBAB165}" presName="root" presStyleCnt="0">
        <dgm:presLayoutVars>
          <dgm:dir/>
          <dgm:resizeHandles val="exact"/>
        </dgm:presLayoutVars>
      </dgm:prSet>
      <dgm:spPr/>
    </dgm:pt>
    <dgm:pt modelId="{5AC2F4C3-4B41-4C60-A925-B8BC589F6E38}" type="pres">
      <dgm:prSet presAssocID="{8D9B8570-0EDA-46E7-B151-444D6AC5C9C6}" presName="compNode" presStyleCnt="0"/>
      <dgm:spPr/>
    </dgm:pt>
    <dgm:pt modelId="{901F5E8D-2EE3-444D-B5CE-BF32C255A3C5}" type="pres">
      <dgm:prSet presAssocID="{8D9B8570-0EDA-46E7-B151-444D6AC5C9C6}" presName="bgRect" presStyleLbl="bgShp" presStyleIdx="0" presStyleCnt="4"/>
      <dgm:spPr/>
    </dgm:pt>
    <dgm:pt modelId="{B44CB12C-B49A-4D85-A5A5-EF0181D72A8E}" type="pres">
      <dgm:prSet presAssocID="{8D9B8570-0EDA-46E7-B151-444D6AC5C9C6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</dgm:pt>
    <dgm:pt modelId="{978CC381-1314-41D2-9D31-7C6D5827CFE9}" type="pres">
      <dgm:prSet presAssocID="{8D9B8570-0EDA-46E7-B151-444D6AC5C9C6}" presName="spaceRect" presStyleCnt="0"/>
      <dgm:spPr/>
    </dgm:pt>
    <dgm:pt modelId="{B0EEFF1C-9E6F-4F54-8F7E-639A7E1AB583}" type="pres">
      <dgm:prSet presAssocID="{8D9B8570-0EDA-46E7-B151-444D6AC5C9C6}" presName="parTx" presStyleLbl="revTx" presStyleIdx="0" presStyleCnt="4">
        <dgm:presLayoutVars>
          <dgm:chMax val="0"/>
          <dgm:chPref val="0"/>
        </dgm:presLayoutVars>
      </dgm:prSet>
      <dgm:spPr/>
    </dgm:pt>
    <dgm:pt modelId="{C03FB651-569F-49D0-9C59-BA9DCF4AFF20}" type="pres">
      <dgm:prSet presAssocID="{A879C404-2EB6-4634-A3DE-D70ECDA22327}" presName="sibTrans" presStyleCnt="0"/>
      <dgm:spPr/>
    </dgm:pt>
    <dgm:pt modelId="{51C62518-B34D-49EC-BBAB-CF568F18BD8F}" type="pres">
      <dgm:prSet presAssocID="{6C36E22C-4D33-4CF6-9EAF-9CF800239237}" presName="compNode" presStyleCnt="0"/>
      <dgm:spPr/>
    </dgm:pt>
    <dgm:pt modelId="{3BAAE105-46B5-458F-843C-D16DCAB236E7}" type="pres">
      <dgm:prSet presAssocID="{6C36E22C-4D33-4CF6-9EAF-9CF800239237}" presName="bgRect" presStyleLbl="bgShp" presStyleIdx="1" presStyleCnt="4"/>
      <dgm:spPr/>
    </dgm:pt>
    <dgm:pt modelId="{FD3D3D51-71DB-4234-B015-20A5B4A003EC}" type="pres">
      <dgm:prSet presAssocID="{6C36E22C-4D33-4CF6-9EAF-9CF800239237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</dgm:pt>
    <dgm:pt modelId="{DC72D13C-4EE7-4B22-97A0-095CDCD1E033}" type="pres">
      <dgm:prSet presAssocID="{6C36E22C-4D33-4CF6-9EAF-9CF800239237}" presName="spaceRect" presStyleCnt="0"/>
      <dgm:spPr/>
    </dgm:pt>
    <dgm:pt modelId="{73F90160-4D99-44C6-8B99-B744FDC46F1A}" type="pres">
      <dgm:prSet presAssocID="{6C36E22C-4D33-4CF6-9EAF-9CF800239237}" presName="parTx" presStyleLbl="revTx" presStyleIdx="1" presStyleCnt="4">
        <dgm:presLayoutVars>
          <dgm:chMax val="0"/>
          <dgm:chPref val="0"/>
        </dgm:presLayoutVars>
      </dgm:prSet>
      <dgm:spPr/>
    </dgm:pt>
    <dgm:pt modelId="{F38401D8-44A4-4581-802E-258CA5B3F173}" type="pres">
      <dgm:prSet presAssocID="{38D7AADF-D348-4DCE-847B-E09F77A397A3}" presName="sibTrans" presStyleCnt="0"/>
      <dgm:spPr/>
    </dgm:pt>
    <dgm:pt modelId="{F33938F5-8189-4C8D-A4B9-9E79483C5857}" type="pres">
      <dgm:prSet presAssocID="{F6E88303-D81B-4F2F-BBF1-D86FD32A3977}" presName="compNode" presStyleCnt="0"/>
      <dgm:spPr/>
    </dgm:pt>
    <dgm:pt modelId="{7BC81999-3FF9-426B-8F5E-8D7C630495CB}" type="pres">
      <dgm:prSet presAssocID="{F6E88303-D81B-4F2F-BBF1-D86FD32A3977}" presName="bgRect" presStyleLbl="bgShp" presStyleIdx="2" presStyleCnt="4"/>
      <dgm:spPr/>
    </dgm:pt>
    <dgm:pt modelId="{A073282C-C5E2-4FE9-81BD-4CB5987E5746}" type="pres">
      <dgm:prSet presAssocID="{F6E88303-D81B-4F2F-BBF1-D86FD32A3977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</dgm:pt>
    <dgm:pt modelId="{DC34FEE3-26BC-458E-95A8-6549D39C1985}" type="pres">
      <dgm:prSet presAssocID="{F6E88303-D81B-4F2F-BBF1-D86FD32A3977}" presName="spaceRect" presStyleCnt="0"/>
      <dgm:spPr/>
    </dgm:pt>
    <dgm:pt modelId="{99DD6B38-1E61-4E55-B975-214E829C34F1}" type="pres">
      <dgm:prSet presAssocID="{F6E88303-D81B-4F2F-BBF1-D86FD32A3977}" presName="parTx" presStyleLbl="revTx" presStyleIdx="2" presStyleCnt="4">
        <dgm:presLayoutVars>
          <dgm:chMax val="0"/>
          <dgm:chPref val="0"/>
        </dgm:presLayoutVars>
      </dgm:prSet>
      <dgm:spPr/>
    </dgm:pt>
    <dgm:pt modelId="{40CBAED0-3FEC-40BD-AA73-867D90B56AB9}" type="pres">
      <dgm:prSet presAssocID="{242B1A71-00D1-420A-ACD2-B22F5F0F1123}" presName="sibTrans" presStyleCnt="0"/>
      <dgm:spPr/>
    </dgm:pt>
    <dgm:pt modelId="{047B4011-44DF-49B7-AA1C-D57C114F429F}" type="pres">
      <dgm:prSet presAssocID="{460D0593-78B9-497D-BDB4-06833AC22051}" presName="compNode" presStyleCnt="0"/>
      <dgm:spPr/>
    </dgm:pt>
    <dgm:pt modelId="{DDD90777-2812-4E48-BDE5-C4D6DE2F283C}" type="pres">
      <dgm:prSet presAssocID="{460D0593-78B9-497D-BDB4-06833AC22051}" presName="bgRect" presStyleLbl="bgShp" presStyleIdx="3" presStyleCnt="4"/>
      <dgm:spPr/>
    </dgm:pt>
    <dgm:pt modelId="{9DC54448-5587-4A8E-BB9A-F7FD72923FFD}" type="pres">
      <dgm:prSet presAssocID="{460D0593-78B9-497D-BDB4-06833AC22051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</dgm:pt>
    <dgm:pt modelId="{9E925CBE-EE31-4AC4-A306-6CD91E852489}" type="pres">
      <dgm:prSet presAssocID="{460D0593-78B9-497D-BDB4-06833AC22051}" presName="spaceRect" presStyleCnt="0"/>
      <dgm:spPr/>
    </dgm:pt>
    <dgm:pt modelId="{52CC74C3-2A4A-4EC9-A5FC-A657D0079F72}" type="pres">
      <dgm:prSet presAssocID="{460D0593-78B9-497D-BDB4-06833AC22051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E1C2BA17-F3CD-4811-A806-FA054B55EFE2}" srcId="{7FA4893D-73A1-4B9D-B52A-7A72EFBAB165}" destId="{F6E88303-D81B-4F2F-BBF1-D86FD32A3977}" srcOrd="2" destOrd="0" parTransId="{777ABD34-5697-46A4-828B-0A9F45521809}" sibTransId="{242B1A71-00D1-420A-ACD2-B22F5F0F1123}"/>
    <dgm:cxn modelId="{7AAEBD2C-BE81-4917-B580-A78E998B0AC8}" srcId="{7FA4893D-73A1-4B9D-B52A-7A72EFBAB165}" destId="{8D9B8570-0EDA-46E7-B151-444D6AC5C9C6}" srcOrd="0" destOrd="0" parTransId="{3706AD2B-5161-426D-BB4A-1C307C23B5CF}" sibTransId="{A879C404-2EB6-4634-A3DE-D70ECDA22327}"/>
    <dgm:cxn modelId="{1E16B35E-241B-433B-91E1-1B4D3738819C}" type="presOf" srcId="{8D9B8570-0EDA-46E7-B151-444D6AC5C9C6}" destId="{B0EEFF1C-9E6F-4F54-8F7E-639A7E1AB583}" srcOrd="0" destOrd="0" presId="urn:microsoft.com/office/officeart/2018/2/layout/IconVerticalSolidList#1"/>
    <dgm:cxn modelId="{A2B7546D-D1E3-4FA9-A98E-9266FF3AB229}" type="presOf" srcId="{6C36E22C-4D33-4CF6-9EAF-9CF800239237}" destId="{73F90160-4D99-44C6-8B99-B744FDC46F1A}" srcOrd="0" destOrd="0" presId="urn:microsoft.com/office/officeart/2018/2/layout/IconVerticalSolidList#1"/>
    <dgm:cxn modelId="{427EE47A-17A1-4415-B128-2B9BB5BF0AFF}" type="presOf" srcId="{460D0593-78B9-497D-BDB4-06833AC22051}" destId="{52CC74C3-2A4A-4EC9-A5FC-A657D0079F72}" srcOrd="0" destOrd="0" presId="urn:microsoft.com/office/officeart/2018/2/layout/IconVerticalSolidList#1"/>
    <dgm:cxn modelId="{4AAC35CF-8C6F-4248-AF02-A2629F773F40}" type="presOf" srcId="{7FA4893D-73A1-4B9D-B52A-7A72EFBAB165}" destId="{B46CEFB1-A1F0-4A2C-B4DD-7200311B3791}" srcOrd="0" destOrd="0" presId="urn:microsoft.com/office/officeart/2018/2/layout/IconVerticalSolidList#1"/>
    <dgm:cxn modelId="{4714A4D2-3048-4A56-8F99-1F82EC107654}" srcId="{7FA4893D-73A1-4B9D-B52A-7A72EFBAB165}" destId="{6C36E22C-4D33-4CF6-9EAF-9CF800239237}" srcOrd="1" destOrd="0" parTransId="{7560CD93-C70E-45CE-8E55-1E752D777DEA}" sibTransId="{38D7AADF-D348-4DCE-847B-E09F77A397A3}"/>
    <dgm:cxn modelId="{755185DF-726A-4B4B-89BA-94C026DD44C1}" srcId="{7FA4893D-73A1-4B9D-B52A-7A72EFBAB165}" destId="{460D0593-78B9-497D-BDB4-06833AC22051}" srcOrd="3" destOrd="0" parTransId="{8068F5F9-2C4E-4677-A408-D768363301C6}" sibTransId="{169437B9-659B-43BB-9546-E302E488796C}"/>
    <dgm:cxn modelId="{42B26BE9-199D-401F-9B50-6DE038016812}" type="presOf" srcId="{F6E88303-D81B-4F2F-BBF1-D86FD32A3977}" destId="{99DD6B38-1E61-4E55-B975-214E829C34F1}" srcOrd="0" destOrd="0" presId="urn:microsoft.com/office/officeart/2018/2/layout/IconVerticalSolidList#1"/>
    <dgm:cxn modelId="{306789EC-CCF5-4E6A-B3E0-EC70DF3B545A}" type="presParOf" srcId="{B46CEFB1-A1F0-4A2C-B4DD-7200311B3791}" destId="{5AC2F4C3-4B41-4C60-A925-B8BC589F6E38}" srcOrd="0" destOrd="0" presId="urn:microsoft.com/office/officeart/2018/2/layout/IconVerticalSolidList#1"/>
    <dgm:cxn modelId="{E3B67C1D-209C-4CF7-B938-129C440094FF}" type="presParOf" srcId="{5AC2F4C3-4B41-4C60-A925-B8BC589F6E38}" destId="{901F5E8D-2EE3-444D-B5CE-BF32C255A3C5}" srcOrd="0" destOrd="0" presId="urn:microsoft.com/office/officeart/2018/2/layout/IconVerticalSolidList#1"/>
    <dgm:cxn modelId="{A7B63483-6AB8-48AE-8B66-3B9E3D77EAD2}" type="presParOf" srcId="{5AC2F4C3-4B41-4C60-A925-B8BC589F6E38}" destId="{B44CB12C-B49A-4D85-A5A5-EF0181D72A8E}" srcOrd="1" destOrd="0" presId="urn:microsoft.com/office/officeart/2018/2/layout/IconVerticalSolidList#1"/>
    <dgm:cxn modelId="{678CC7D6-3601-498E-830C-7D660826623F}" type="presParOf" srcId="{5AC2F4C3-4B41-4C60-A925-B8BC589F6E38}" destId="{978CC381-1314-41D2-9D31-7C6D5827CFE9}" srcOrd="2" destOrd="0" presId="urn:microsoft.com/office/officeart/2018/2/layout/IconVerticalSolidList#1"/>
    <dgm:cxn modelId="{F9B84EEC-C567-4887-896F-6211EEBF41F1}" type="presParOf" srcId="{5AC2F4C3-4B41-4C60-A925-B8BC589F6E38}" destId="{B0EEFF1C-9E6F-4F54-8F7E-639A7E1AB583}" srcOrd="3" destOrd="0" presId="urn:microsoft.com/office/officeart/2018/2/layout/IconVerticalSolidList#1"/>
    <dgm:cxn modelId="{5F6948F7-E60A-4A73-BD85-3ECA3D1CBD66}" type="presParOf" srcId="{B46CEFB1-A1F0-4A2C-B4DD-7200311B3791}" destId="{C03FB651-569F-49D0-9C59-BA9DCF4AFF20}" srcOrd="1" destOrd="0" presId="urn:microsoft.com/office/officeart/2018/2/layout/IconVerticalSolidList#1"/>
    <dgm:cxn modelId="{01D7F9B8-6AA2-470E-BF15-70AEF0BD7CE1}" type="presParOf" srcId="{B46CEFB1-A1F0-4A2C-B4DD-7200311B3791}" destId="{51C62518-B34D-49EC-BBAB-CF568F18BD8F}" srcOrd="2" destOrd="0" presId="urn:microsoft.com/office/officeart/2018/2/layout/IconVerticalSolidList#1"/>
    <dgm:cxn modelId="{C87FF713-DA88-4FCC-A3DE-3E57A4FA741F}" type="presParOf" srcId="{51C62518-B34D-49EC-BBAB-CF568F18BD8F}" destId="{3BAAE105-46B5-458F-843C-D16DCAB236E7}" srcOrd="0" destOrd="0" presId="urn:microsoft.com/office/officeart/2018/2/layout/IconVerticalSolidList#1"/>
    <dgm:cxn modelId="{36E7B1E3-258E-4A9B-A2BE-6EEA2824F79F}" type="presParOf" srcId="{51C62518-B34D-49EC-BBAB-CF568F18BD8F}" destId="{FD3D3D51-71DB-4234-B015-20A5B4A003EC}" srcOrd="1" destOrd="0" presId="urn:microsoft.com/office/officeart/2018/2/layout/IconVerticalSolidList#1"/>
    <dgm:cxn modelId="{D85AE923-EFAC-4F66-829C-AC8A63FE559B}" type="presParOf" srcId="{51C62518-B34D-49EC-BBAB-CF568F18BD8F}" destId="{DC72D13C-4EE7-4B22-97A0-095CDCD1E033}" srcOrd="2" destOrd="0" presId="urn:microsoft.com/office/officeart/2018/2/layout/IconVerticalSolidList#1"/>
    <dgm:cxn modelId="{A31C70E9-964D-406E-9110-72AF437669B9}" type="presParOf" srcId="{51C62518-B34D-49EC-BBAB-CF568F18BD8F}" destId="{73F90160-4D99-44C6-8B99-B744FDC46F1A}" srcOrd="3" destOrd="0" presId="urn:microsoft.com/office/officeart/2018/2/layout/IconVerticalSolidList#1"/>
    <dgm:cxn modelId="{2BF0FBB4-98F7-49C6-94DB-6473AE6051DC}" type="presParOf" srcId="{B46CEFB1-A1F0-4A2C-B4DD-7200311B3791}" destId="{F38401D8-44A4-4581-802E-258CA5B3F173}" srcOrd="3" destOrd="0" presId="urn:microsoft.com/office/officeart/2018/2/layout/IconVerticalSolidList#1"/>
    <dgm:cxn modelId="{FB267272-71CA-4B2D-BB0F-143AFAF159FB}" type="presParOf" srcId="{B46CEFB1-A1F0-4A2C-B4DD-7200311B3791}" destId="{F33938F5-8189-4C8D-A4B9-9E79483C5857}" srcOrd="4" destOrd="0" presId="urn:microsoft.com/office/officeart/2018/2/layout/IconVerticalSolidList#1"/>
    <dgm:cxn modelId="{4F782605-A187-45A9-A076-5F243802F440}" type="presParOf" srcId="{F33938F5-8189-4C8D-A4B9-9E79483C5857}" destId="{7BC81999-3FF9-426B-8F5E-8D7C630495CB}" srcOrd="0" destOrd="0" presId="urn:microsoft.com/office/officeart/2018/2/layout/IconVerticalSolidList#1"/>
    <dgm:cxn modelId="{407C6D64-F4E6-448C-975C-CE6F40B7CCF5}" type="presParOf" srcId="{F33938F5-8189-4C8D-A4B9-9E79483C5857}" destId="{A073282C-C5E2-4FE9-81BD-4CB5987E5746}" srcOrd="1" destOrd="0" presId="urn:microsoft.com/office/officeart/2018/2/layout/IconVerticalSolidList#1"/>
    <dgm:cxn modelId="{FC1DCB1C-32CB-4A12-9653-7DE9D2DAFB40}" type="presParOf" srcId="{F33938F5-8189-4C8D-A4B9-9E79483C5857}" destId="{DC34FEE3-26BC-458E-95A8-6549D39C1985}" srcOrd="2" destOrd="0" presId="urn:microsoft.com/office/officeart/2018/2/layout/IconVerticalSolidList#1"/>
    <dgm:cxn modelId="{4E206991-8C30-412C-9CC6-B5B92EE64EDD}" type="presParOf" srcId="{F33938F5-8189-4C8D-A4B9-9E79483C5857}" destId="{99DD6B38-1E61-4E55-B975-214E829C34F1}" srcOrd="3" destOrd="0" presId="urn:microsoft.com/office/officeart/2018/2/layout/IconVerticalSolidList#1"/>
    <dgm:cxn modelId="{AA186FCC-39A4-413D-BCF3-F879A52943E6}" type="presParOf" srcId="{B46CEFB1-A1F0-4A2C-B4DD-7200311B3791}" destId="{40CBAED0-3FEC-40BD-AA73-867D90B56AB9}" srcOrd="5" destOrd="0" presId="urn:microsoft.com/office/officeart/2018/2/layout/IconVerticalSolidList#1"/>
    <dgm:cxn modelId="{EACCCF06-04F7-4D1C-A969-8291F6D03C57}" type="presParOf" srcId="{B46CEFB1-A1F0-4A2C-B4DD-7200311B3791}" destId="{047B4011-44DF-49B7-AA1C-D57C114F429F}" srcOrd="6" destOrd="0" presId="urn:microsoft.com/office/officeart/2018/2/layout/IconVerticalSolidList#1"/>
    <dgm:cxn modelId="{4A4C5306-90AC-43EB-9B22-3413DD4E3582}" type="presParOf" srcId="{047B4011-44DF-49B7-AA1C-D57C114F429F}" destId="{DDD90777-2812-4E48-BDE5-C4D6DE2F283C}" srcOrd="0" destOrd="0" presId="urn:microsoft.com/office/officeart/2018/2/layout/IconVerticalSolidList#1"/>
    <dgm:cxn modelId="{0D28CBAC-BDB8-4D1F-9E5B-F5AD2DC8327A}" type="presParOf" srcId="{047B4011-44DF-49B7-AA1C-D57C114F429F}" destId="{9DC54448-5587-4A8E-BB9A-F7FD72923FFD}" srcOrd="1" destOrd="0" presId="urn:microsoft.com/office/officeart/2018/2/layout/IconVerticalSolidList#1"/>
    <dgm:cxn modelId="{20DAFE33-9E0A-4913-9DB6-02807CC484C6}" type="presParOf" srcId="{047B4011-44DF-49B7-AA1C-D57C114F429F}" destId="{9E925CBE-EE31-4AC4-A306-6CD91E852489}" srcOrd="2" destOrd="0" presId="urn:microsoft.com/office/officeart/2018/2/layout/IconVerticalSolidList#1"/>
    <dgm:cxn modelId="{BA070BF8-D3E8-4C8F-AAD7-293C1BE5D3AF}" type="presParOf" srcId="{047B4011-44DF-49B7-AA1C-D57C114F429F}" destId="{52CC74C3-2A4A-4EC9-A5FC-A657D0079F72}" srcOrd="3" destOrd="0" presId="urn:microsoft.com/office/officeart/2018/2/layout/IconVerticalSolidList#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466E41-A6A1-495D-8307-0AA52ECD9371}">
      <dsp:nvSpPr>
        <dsp:cNvPr id="0" name=""/>
        <dsp:cNvSpPr/>
      </dsp:nvSpPr>
      <dsp:spPr bwMode="white">
        <a:xfrm>
          <a:off x="0" y="335550"/>
          <a:ext cx="5175384" cy="115362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900" i="0" kern="1200" dirty="0"/>
            <a:t>Reinforces UNIQLO's sustainability mission</a:t>
          </a:r>
          <a:endParaRPr lang="en-US" sz="2900" i="0" kern="1200" dirty="0"/>
        </a:p>
      </dsp:txBody>
      <dsp:txXfrm>
        <a:off x="56315" y="391865"/>
        <a:ext cx="5062754" cy="1040990"/>
      </dsp:txXfrm>
    </dsp:sp>
    <dsp:sp modelId="{5F095A88-5757-476D-B538-A493BC02FB67}">
      <dsp:nvSpPr>
        <dsp:cNvPr id="0" name=""/>
        <dsp:cNvSpPr/>
      </dsp:nvSpPr>
      <dsp:spPr bwMode="white">
        <a:xfrm>
          <a:off x="0" y="1572690"/>
          <a:ext cx="5175384" cy="1153620"/>
        </a:xfrm>
        <a:prstGeom prst="roundRect">
          <a:avLst/>
        </a:prstGeom>
        <a:solidFill>
          <a:schemeClr val="accent2">
            <a:hueOff val="1560506"/>
            <a:satOff val="-1946"/>
            <a:lumOff val="45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i="0" kern="1200" dirty="0"/>
            <a:t>Encourages customer loyalty through vouchers</a:t>
          </a:r>
        </a:p>
      </dsp:txBody>
      <dsp:txXfrm>
        <a:off x="56315" y="1629005"/>
        <a:ext cx="5062754" cy="1040990"/>
      </dsp:txXfrm>
    </dsp:sp>
    <dsp:sp modelId="{6004C2D1-03A6-4AC4-BB32-49969E219533}">
      <dsp:nvSpPr>
        <dsp:cNvPr id="0" name=""/>
        <dsp:cNvSpPr/>
      </dsp:nvSpPr>
      <dsp:spPr bwMode="white">
        <a:xfrm>
          <a:off x="0" y="2809830"/>
          <a:ext cx="5175384" cy="1153620"/>
        </a:xfrm>
        <a:prstGeom prst="roundRect">
          <a:avLst/>
        </a:prstGeom>
        <a:solidFill>
          <a:schemeClr val="accent2">
            <a:hueOff val="3121013"/>
            <a:satOff val="-3893"/>
            <a:lumOff val="91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900" i="0" kern="1200" dirty="0"/>
            <a:t>AI simplifies recycling decisions instantly</a:t>
          </a:r>
          <a:endParaRPr lang="en-US" sz="2900" i="0" kern="1200" dirty="0"/>
        </a:p>
      </dsp:txBody>
      <dsp:txXfrm>
        <a:off x="56315" y="2866145"/>
        <a:ext cx="5062754" cy="1040990"/>
      </dsp:txXfrm>
    </dsp:sp>
    <dsp:sp modelId="{8918A7BD-080E-4485-B918-6589FD7170F1}">
      <dsp:nvSpPr>
        <dsp:cNvPr id="0" name=""/>
        <dsp:cNvSpPr/>
      </dsp:nvSpPr>
      <dsp:spPr bwMode="white">
        <a:xfrm>
          <a:off x="0" y="4046970"/>
          <a:ext cx="5175384" cy="1153620"/>
        </a:xfrm>
        <a:prstGeom prst="roundRect">
          <a:avLst/>
        </a:prstGeom>
        <a:solidFill>
          <a:schemeClr val="accent2">
            <a:hueOff val="4681519"/>
            <a:satOff val="-5839"/>
            <a:lumOff val="137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i="1" kern="1200"/>
            <a:t>Bridges the gap between digital innovation and sustainability</a:t>
          </a:r>
          <a:endParaRPr lang="en-US" sz="2900" kern="1200"/>
        </a:p>
      </dsp:txBody>
      <dsp:txXfrm>
        <a:off x="56315" y="4103285"/>
        <a:ext cx="5062754" cy="104099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58364C-7BB5-4C21-96CE-35E2B28A254C}">
      <dsp:nvSpPr>
        <dsp:cNvPr id="0" name=""/>
        <dsp:cNvSpPr/>
      </dsp:nvSpPr>
      <dsp:spPr>
        <a:xfrm>
          <a:off x="0" y="370332"/>
          <a:ext cx="4773168" cy="4773168"/>
        </a:xfrm>
        <a:prstGeom prst="diamond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BCA13AF-4BEE-420E-8E31-885D44A2DA26}">
      <dsp:nvSpPr>
        <dsp:cNvPr id="0" name=""/>
        <dsp:cNvSpPr/>
      </dsp:nvSpPr>
      <dsp:spPr bwMode="white">
        <a:xfrm>
          <a:off x="453450" y="823782"/>
          <a:ext cx="1861535" cy="186153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i="0" kern="1200" dirty="0"/>
            <a:t>H&amp;M and Zara already have recycling bins — but no AI</a:t>
          </a:r>
        </a:p>
      </dsp:txBody>
      <dsp:txXfrm>
        <a:off x="544323" y="914655"/>
        <a:ext cx="1679789" cy="1679789"/>
      </dsp:txXfrm>
    </dsp:sp>
    <dsp:sp modelId="{9542B790-2F63-41F7-A1D1-67AC118C3931}">
      <dsp:nvSpPr>
        <dsp:cNvPr id="0" name=""/>
        <dsp:cNvSpPr/>
      </dsp:nvSpPr>
      <dsp:spPr bwMode="white">
        <a:xfrm>
          <a:off x="2458181" y="823782"/>
          <a:ext cx="1861535" cy="1861535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i="0" kern="1200" dirty="0"/>
            <a:t>Startups like </a:t>
          </a:r>
          <a:r>
            <a:rPr lang="en-US" sz="2000" i="0" kern="1200" dirty="0" err="1"/>
            <a:t>thredUP</a:t>
          </a:r>
          <a:r>
            <a:rPr lang="en-US" sz="2000" i="0" kern="1200" dirty="0"/>
            <a:t> offer buy-back, but lack retail scale</a:t>
          </a:r>
        </a:p>
      </dsp:txBody>
      <dsp:txXfrm>
        <a:off x="2549054" y="914655"/>
        <a:ext cx="1679789" cy="1679789"/>
      </dsp:txXfrm>
    </dsp:sp>
    <dsp:sp modelId="{3F8968C3-6711-44CA-8E0B-C42B1EAF9C5A}">
      <dsp:nvSpPr>
        <dsp:cNvPr id="0" name=""/>
        <dsp:cNvSpPr/>
      </dsp:nvSpPr>
      <dsp:spPr bwMode="white">
        <a:xfrm>
          <a:off x="453450" y="2828513"/>
          <a:ext cx="1861535" cy="1861535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i="0" kern="1200" dirty="0" err="1"/>
            <a:t>ReStyle</a:t>
          </a:r>
          <a:r>
            <a:rPr lang="en-US" sz="2000" i="0" kern="1200" dirty="0"/>
            <a:t> uniquely combines tech + retail power</a:t>
          </a:r>
        </a:p>
      </dsp:txBody>
      <dsp:txXfrm>
        <a:off x="544323" y="2919386"/>
        <a:ext cx="1679789" cy="1679789"/>
      </dsp:txXfrm>
    </dsp:sp>
    <dsp:sp modelId="{7DAE6521-19FF-40BF-AF7B-BC6EFB869FC4}">
      <dsp:nvSpPr>
        <dsp:cNvPr id="0" name=""/>
        <dsp:cNvSpPr/>
      </dsp:nvSpPr>
      <dsp:spPr bwMode="white">
        <a:xfrm>
          <a:off x="2458181" y="2828513"/>
          <a:ext cx="1861535" cy="1861535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i="0" kern="1200" dirty="0"/>
            <a:t>Opportunity for UNIQLO to lead in AI-driven circular fashion</a:t>
          </a:r>
        </a:p>
      </dsp:txBody>
      <dsp:txXfrm>
        <a:off x="2549054" y="2919386"/>
        <a:ext cx="1679789" cy="167978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9C3AD86-4C9A-49C9-8A9A-FAF5EED33C52}">
      <dsp:nvSpPr>
        <dsp:cNvPr id="0" name=""/>
        <dsp:cNvSpPr/>
      </dsp:nvSpPr>
      <dsp:spPr>
        <a:xfrm>
          <a:off x="0" y="2626263"/>
          <a:ext cx="1971675" cy="172311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0226" tIns="170688" rIns="140226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Alternative 2: In store Custom-Design rooms</a:t>
          </a:r>
        </a:p>
      </dsp:txBody>
      <dsp:txXfrm>
        <a:off x="0" y="2626263"/>
        <a:ext cx="1971675" cy="1723112"/>
      </dsp:txXfrm>
    </dsp:sp>
    <dsp:sp modelId="{8AB1B7A0-E172-422F-A1BB-DEA2E727F9EC}">
      <dsp:nvSpPr>
        <dsp:cNvPr id="0" name=""/>
        <dsp:cNvSpPr/>
      </dsp:nvSpPr>
      <dsp:spPr>
        <a:xfrm>
          <a:off x="1971675" y="2626263"/>
          <a:ext cx="5915025" cy="1723112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9985" tIns="203200" rIns="119985" bIns="20320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- Section in each store allowing customers to design their own clothes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- Enhance customer experience and engagement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- customized products will be of higher range, therefore increasing Uniqlo’s overall revenue.</a:t>
          </a:r>
        </a:p>
      </dsp:txBody>
      <dsp:txXfrm>
        <a:off x="1971675" y="2626263"/>
        <a:ext cx="5915025" cy="1723112"/>
      </dsp:txXfrm>
    </dsp:sp>
    <dsp:sp modelId="{45C3DA2F-AF0B-4FC8-8777-05BD3422A762}">
      <dsp:nvSpPr>
        <dsp:cNvPr id="0" name=""/>
        <dsp:cNvSpPr/>
      </dsp:nvSpPr>
      <dsp:spPr>
        <a:xfrm rot="10800000">
          <a:off x="0" y="1962"/>
          <a:ext cx="1971675" cy="2650147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accent2">
            <a:hueOff val="4681519"/>
            <a:satOff val="-5839"/>
            <a:lumOff val="1373"/>
            <a:alphaOff val="0"/>
          </a:schemeClr>
        </a:solidFill>
        <a:ln w="25400" cap="flat" cmpd="sng" algn="ctr">
          <a:solidFill>
            <a:schemeClr val="accent2">
              <a:hueOff val="4681519"/>
              <a:satOff val="-5839"/>
              <a:lumOff val="1373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0226" tIns="170688" rIns="140226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Alternative 1: - AI driven Drone Delivery</a:t>
          </a:r>
        </a:p>
      </dsp:txBody>
      <dsp:txXfrm rot="-10800000">
        <a:off x="0" y="1962"/>
        <a:ext cx="1971675" cy="1722595"/>
      </dsp:txXfrm>
    </dsp:sp>
    <dsp:sp modelId="{C50A1ADA-3C71-46BA-A79E-1C96DB95B717}">
      <dsp:nvSpPr>
        <dsp:cNvPr id="0" name=""/>
        <dsp:cNvSpPr/>
      </dsp:nvSpPr>
      <dsp:spPr>
        <a:xfrm>
          <a:off x="1971675" y="1962"/>
          <a:ext cx="5915025" cy="1722595"/>
        </a:xfrm>
        <a:prstGeom prst="rect">
          <a:avLst/>
        </a:prstGeom>
        <a:solidFill>
          <a:schemeClr val="accent2">
            <a:tint val="40000"/>
            <a:alpha val="90000"/>
            <a:hueOff val="5025821"/>
            <a:satOff val="-4378"/>
            <a:lumOff val="-6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5025821"/>
              <a:satOff val="-4378"/>
              <a:lumOff val="-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9985" tIns="203200" rIns="119985" bIns="20320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- Eco-Friendly mode of Delivery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- Wide reach to it’s customers 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- Quicker Delivery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- Enhances engagement and promote sustainability</a:t>
          </a:r>
        </a:p>
      </dsp:txBody>
      <dsp:txXfrm>
        <a:off x="1971675" y="1962"/>
        <a:ext cx="5915025" cy="172259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1F5E8D-2EE3-444D-B5CE-BF32C255A3C5}">
      <dsp:nvSpPr>
        <dsp:cNvPr id="0" name=""/>
        <dsp:cNvSpPr/>
      </dsp:nvSpPr>
      <dsp:spPr>
        <a:xfrm>
          <a:off x="0" y="1878"/>
          <a:ext cx="8229600" cy="952043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44CB12C-B49A-4D85-A5A5-EF0181D72A8E}">
      <dsp:nvSpPr>
        <dsp:cNvPr id="0" name=""/>
        <dsp:cNvSpPr/>
      </dsp:nvSpPr>
      <dsp:spPr>
        <a:xfrm>
          <a:off x="287993" y="216088"/>
          <a:ext cx="523623" cy="52362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0EEFF1C-9E6F-4F54-8F7E-639A7E1AB583}">
      <dsp:nvSpPr>
        <dsp:cNvPr id="0" name=""/>
        <dsp:cNvSpPr/>
      </dsp:nvSpPr>
      <dsp:spPr bwMode="white">
        <a:xfrm>
          <a:off x="1099610" y="1878"/>
          <a:ext cx="7129989" cy="9520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0758" tIns="100758" rIns="100758" bIns="100758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Complements UNIQLO's sustainability mission  </a:t>
          </a:r>
        </a:p>
      </dsp:txBody>
      <dsp:txXfrm>
        <a:off x="1099610" y="1878"/>
        <a:ext cx="7129989" cy="952043"/>
      </dsp:txXfrm>
    </dsp:sp>
    <dsp:sp modelId="{3BAAE105-46B5-458F-843C-D16DCAB236E7}">
      <dsp:nvSpPr>
        <dsp:cNvPr id="0" name=""/>
        <dsp:cNvSpPr/>
      </dsp:nvSpPr>
      <dsp:spPr>
        <a:xfrm>
          <a:off x="0" y="1191932"/>
          <a:ext cx="8229600" cy="952043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D3D3D51-71DB-4234-B015-20A5B4A003EC}">
      <dsp:nvSpPr>
        <dsp:cNvPr id="0" name=""/>
        <dsp:cNvSpPr/>
      </dsp:nvSpPr>
      <dsp:spPr>
        <a:xfrm>
          <a:off x="287993" y="1406142"/>
          <a:ext cx="523623" cy="52362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F90160-4D99-44C6-8B99-B744FDC46F1A}">
      <dsp:nvSpPr>
        <dsp:cNvPr id="0" name=""/>
        <dsp:cNvSpPr/>
      </dsp:nvSpPr>
      <dsp:spPr bwMode="white">
        <a:xfrm>
          <a:off x="1099610" y="1191932"/>
          <a:ext cx="7129989" cy="9520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0758" tIns="100758" rIns="100758" bIns="100758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Builds enduring client loyalty  </a:t>
          </a:r>
        </a:p>
      </dsp:txBody>
      <dsp:txXfrm>
        <a:off x="1099610" y="1191932"/>
        <a:ext cx="7129989" cy="952043"/>
      </dsp:txXfrm>
    </dsp:sp>
    <dsp:sp modelId="{7BC81999-3FF9-426B-8F5E-8D7C630495CB}">
      <dsp:nvSpPr>
        <dsp:cNvPr id="0" name=""/>
        <dsp:cNvSpPr/>
      </dsp:nvSpPr>
      <dsp:spPr>
        <a:xfrm>
          <a:off x="0" y="2381986"/>
          <a:ext cx="8229600" cy="952043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073282C-C5E2-4FE9-81BD-4CB5987E5746}">
      <dsp:nvSpPr>
        <dsp:cNvPr id="0" name=""/>
        <dsp:cNvSpPr/>
      </dsp:nvSpPr>
      <dsp:spPr>
        <a:xfrm>
          <a:off x="287993" y="2596196"/>
          <a:ext cx="523623" cy="52362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DD6B38-1E61-4E55-B975-214E829C34F1}">
      <dsp:nvSpPr>
        <dsp:cNvPr id="0" name=""/>
        <dsp:cNvSpPr/>
      </dsp:nvSpPr>
      <dsp:spPr bwMode="white">
        <a:xfrm>
          <a:off x="1099610" y="2381986"/>
          <a:ext cx="7129989" cy="9520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0758" tIns="100758" rIns="100758" bIns="100758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Possibility of waste reduction and resale income growth </a:t>
          </a:r>
        </a:p>
      </dsp:txBody>
      <dsp:txXfrm>
        <a:off x="1099610" y="2381986"/>
        <a:ext cx="7129989" cy="952043"/>
      </dsp:txXfrm>
    </dsp:sp>
    <dsp:sp modelId="{DDD90777-2812-4E48-BDE5-C4D6DE2F283C}">
      <dsp:nvSpPr>
        <dsp:cNvPr id="0" name=""/>
        <dsp:cNvSpPr/>
      </dsp:nvSpPr>
      <dsp:spPr>
        <a:xfrm>
          <a:off x="0" y="3572041"/>
          <a:ext cx="8229600" cy="952043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DC54448-5587-4A8E-BB9A-F7FD72923FFD}">
      <dsp:nvSpPr>
        <dsp:cNvPr id="0" name=""/>
        <dsp:cNvSpPr/>
      </dsp:nvSpPr>
      <dsp:spPr>
        <a:xfrm>
          <a:off x="287993" y="3786250"/>
          <a:ext cx="523623" cy="52362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CC74C3-2A4A-4EC9-A5FC-A657D0079F72}">
      <dsp:nvSpPr>
        <dsp:cNvPr id="0" name=""/>
        <dsp:cNvSpPr/>
      </dsp:nvSpPr>
      <dsp:spPr bwMode="white">
        <a:xfrm>
          <a:off x="1099610" y="3572041"/>
          <a:ext cx="7129989" cy="9520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0758" tIns="100758" rIns="100758" bIns="100758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Promoting the use of circular fashion</a:t>
          </a:r>
        </a:p>
      </dsp:txBody>
      <dsp:txXfrm>
        <a:off x="1099610" y="3572041"/>
        <a:ext cx="7129989" cy="95204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#1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lnSpAfChP" val="20"/>
              <dgm:param type="stBulletLvl" val="1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6/7/layout/VerticalDownArrowProcess#1">
  <dgm:title val="Vertical Down Arrow Process"/>
  <dgm:desc val="Use to show a progression; a timeline; sequential steps in a task, process, or workflow; or to emphasize movement or direction. Level 1 text appears inside an arrow shape while Level 2 text appears below the arrow shapes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36"/>
      <dgm:constr type="primFontSz" for="des" forName="parentTextArrow" refType="primFontSz" refFor="des" refForName="parentTextBox" op="equ"/>
      <dgm:constr type="primFontSz" for="des" forName="descendantArrow" val="24"/>
      <dgm:constr type="primFontSz" for="des" forName="descendantArrow" refType="primFontSz" refFor="des" refForName="parentTextArrow" op="lte"/>
      <dgm:constr type="primFontSz" for="des" forName="descendantBox" refType="primFontSz" refFor="des" refForName="parentTextArrow" op="lte"/>
      <dgm:constr type="primFontSz" for="des" forName="descendantBox" refType="primFontSz" refFor="des" refForName="parentTextBox" op="lte"/>
      <dgm:constr type="primFontSz" for="des" forName="descendantArrow" refType="primFontSz" refFor="des" refForName="parentTextBox" op="lte"/>
      <dgm:constr type="primFontSz" for="des" forName="descendantBox" refType="primFontSz" refFor="des" refForName="descendan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parentTextBox" refType="w" fact="0.25"/>
              <dgm:constr type="h" for="ch" forName="parentTextBox" refType="h"/>
              <dgm:constr type="t" for="ch" forName="parentTextBox"/>
              <dgm:constr type="w" for="ch" forName="descendantBox" refType="w" fact="0.75"/>
              <dgm:constr type="l" for="ch" forName="descendantBox" refType="w" fact="0.25"/>
              <dgm:constr type="b" for="ch" forName="descendantBox" refType="h"/>
              <dgm:constr type="h" for="ch" forName="descendantBox" refType="h"/>
            </dgm:constrLst>
            <dgm:ruleLst/>
            <dgm:layoutNode name="parentTextBox" styleLbl="alignNode1">
              <dgm:alg type="tx"/>
              <dgm:shape xmlns:r="http://schemas.openxmlformats.org/officeDocument/2006/relationships" type="rect" r:blip="">
                <dgm:adjLst/>
              </dgm:shape>
              <dgm:presOf axis="self"/>
              <dgm:constrLst>
                <dgm:constr type="primFontSz" refType="h" op="lte" fact="0.5"/>
                <dgm:constr type="lMarg" refType="w" fact="0.2016"/>
                <dgm:constr type="rMarg" refType="w" fact="0.2016"/>
              </dgm:constrLst>
              <dgm:ruleLst>
                <dgm:rule type="primFontSz" val="13" fact="NaN" max="NaN"/>
              </dgm:ruleLst>
            </dgm:layoutNode>
            <dgm:layoutNode name="descendantBox" styleLbl="bgAccFollowNode1">
              <dgm:alg type="tx">
                <dgm:param type="parTxLTRAlign" val="l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tMarg" refType="primFontSz"/>
                <dgm:constr type="bMarg" refType="primFontSz"/>
                <dgm:constr type="lMarg" refType="w" fact="0.0575"/>
                <dgm:constr type="rMarg" refType="w" fact="0.0575"/>
              </dgm:constrLst>
              <dgm:presOf axis="des" ptType="node"/>
              <dgm:ruleLst>
                <dgm:rule type="primFontSz" val="11" fact="NaN" max="NaN"/>
              </dgm:ruleLst>
            </dgm:layoutNod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parentTextArrow" refType="w" fact="0.25"/>
              <dgm:constr type="t" for="ch" forName="parentTextArrow"/>
              <dgm:constr type="h" for="ch" forName="parentTextArrow" refType="h" fact="0.65"/>
              <dgm:constr type="w" for="ch" forName="arrow" refType="w" fact="0.25"/>
              <dgm:constr type="h" for="ch" forName="arrow" refType="h"/>
              <dgm:constr type="l" for="ch" forName="descendantArrow" refType="w" fact="0.25"/>
              <dgm:constr type="w" for="ch" forName="descendantArrow" refType="w" fact="0.75"/>
              <dgm:constr type="b" for="ch" forName="descendantArrow" refType="h" fact="0.65"/>
              <dgm:constr type="h" for="ch" forName="descendantArrow" refType="h" fact="0.65"/>
            </dgm:constrLst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>
                <dgm:constr type="primFontSz" refType="h" op="lte" fact="0.5"/>
                <dgm:constr type="lMarg" refType="w" fact="0.2016"/>
                <dgm:constr type="rMarg" refType="w" fact="0.2016"/>
              </dgm:constrLst>
              <dgm:ruleLst>
                <dgm:rule type="primFontSz" val="13" fact="NaN" max="NaN"/>
              </dgm:ruleLst>
            </dgm:layoutNode>
            <dgm:layoutNode name="arrow" styleLbl="alignNode1">
              <dgm:alg type="sp"/>
              <dgm:shape xmlns:r="http://schemas.openxmlformats.org/officeDocument/2006/relationships" rot="180" type="upArrowCallout" r:blip="">
                <dgm:adjLst>
                  <dgm:adj idx="1" val="0.05"/>
                  <dgm:adj idx="2" val="0.1"/>
                  <dgm:adj idx="3" val="0.15"/>
                </dgm:adjLst>
              </dgm:shape>
              <dgm:presOf axis="self"/>
              <dgm:constrLst/>
              <dgm:ruleLst/>
            </dgm:layoutNode>
            <dgm:layoutNode name="descendantArrow" styleLbl="bgAccFollowNode1">
              <dgm:alg type="tx">
                <dgm:param type="parTxLTRAlign" val="l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tMarg" refType="primFontSz"/>
                <dgm:constr type="bMarg" refType="primFontSz"/>
                <dgm:constr type="lMarg" refType="w" fact="0.0575"/>
                <dgm:constr type="rMarg" refType="w" fact="0.0575"/>
              </dgm:constrLst>
              <dgm:ruleLst>
                <dgm:rule type="primFontSz" val="11" fact="NaN" max="NaN"/>
              </dgm:ruleLst>
            </dgm:layoutNod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#1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parTxLTRAlign" val="l"/>
            <dgm:param type="parTxRTLAlign" val="r"/>
            <dgm:param type="shpTxLTRAlignCh" val="l"/>
            <dgm:param type="shpTxRTLAlignCh" val="r"/>
            <dgm:param type="txAnchorVert" val="mid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parTxLTRAlign" val="l"/>
                <dgm:param type="parTxRTLAlign" val="r"/>
                <dgm:param type="shpTxLTRAlignCh" val="l"/>
                <dgm:param type="shpTxRTLAlignCh" val="r"/>
                <dgm:param type="stBulletLvl" val="0"/>
                <dgm:param type="txAnchorVertCh" val="mid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#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#2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#1">
  <dgm:title val=""/>
  <dgm:desc val=""/>
  <dgm:catLst>
    <dgm:cat type="simple" pri="102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#3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821A88-267D-4B75-9E06-D4AA37661734}" type="datetimeFigureOut">
              <a:rPr lang="en-IN" smtClean="0"/>
              <a:t>30-01-2026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157B2B-FAC2-4128-8D76-A1E716C5E68F}" type="slidenum">
              <a:rPr lang="en-IN" smtClean="0"/>
              <a:t>‹#›</a:t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26F242-E1EF-4BF9-A891-319B8079AA5C}" type="slidenum">
              <a:rPr lang="en-IN" smtClean="0"/>
              <a:t>8</a:t>
            </a:fld>
            <a:endParaRPr lang="en-I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1/30/2026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1/30/2026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1/30/2026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1/30/2026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1/30/2026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1/30/2026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1/30/2026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1/30/2026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1/30/2026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1/30/2026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1/30/2026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1/30/2026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 panose="020B0604020202090204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 panose="020B0604020202090204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 panose="020B0604020202090204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 panose="020B0604020202090204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 panose="020B0604020202090204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 panose="020B060402020209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 panose="020B060402020209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 panose="020B060402020209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 panose="020B060402020209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4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Relationship Id="rId9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1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Relationship Id="rId9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5.m4a"/><Relationship Id="rId1" Type="http://schemas.openxmlformats.org/officeDocument/2006/relationships/audio" Target="NULL" TargetMode="External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6.m4a"/><Relationship Id="rId1" Type="http://schemas.openxmlformats.org/officeDocument/2006/relationships/audio" Target="NULL" TargetMode="External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microsoft.com/office/2007/relationships/media" Target="../media/media7.m4a"/><Relationship Id="rId1" Type="http://schemas.openxmlformats.org/officeDocument/2006/relationships/audio" Target="NULL" TargetMode="External"/><Relationship Id="rId6" Type="http://schemas.openxmlformats.org/officeDocument/2006/relationships/image" Target="../media/image1.png"/><Relationship Id="rId5" Type="http://schemas.openxmlformats.org/officeDocument/2006/relationships/image" Target="../media/image2.jpeg"/><Relationship Id="rId4" Type="http://schemas.openxmlformats.org/officeDocument/2006/relationships/notesSlide" Target="../notesSlides/notesSlide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.xml"/><Relationship Id="rId3" Type="http://schemas.openxmlformats.org/officeDocument/2006/relationships/slideLayout" Target="../slideLayouts/slideLayout2.xml"/><Relationship Id="rId7" Type="http://schemas.openxmlformats.org/officeDocument/2006/relationships/diagramQuickStyle" Target="../diagrams/quickStyle3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diagramLayout" Target="../diagrams/layout3.xml"/><Relationship Id="rId5" Type="http://schemas.openxmlformats.org/officeDocument/2006/relationships/diagramData" Target="../diagrams/data3.xml"/><Relationship Id="rId10" Type="http://schemas.openxmlformats.org/officeDocument/2006/relationships/image" Target="../media/image5.png"/><Relationship Id="rId4" Type="http://schemas.openxmlformats.org/officeDocument/2006/relationships/image" Target="../media/image4.jpeg"/><Relationship Id="rId9" Type="http://schemas.microsoft.com/office/2007/relationships/diagramDrawing" Target="../diagrams/drawing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8650" y="451381"/>
            <a:ext cx="7884414" cy="4066540"/>
          </a:xfrm>
        </p:spPr>
        <p:txBody>
          <a:bodyPr anchor="b">
            <a:normAutofit/>
          </a:bodyPr>
          <a:lstStyle/>
          <a:p>
            <a:pPr algn="l"/>
            <a:r>
              <a:rPr lang="en-US" sz="5700" b="1" i="1" dirty="0"/>
              <a:t>UNIQLO </a:t>
            </a:r>
            <a:r>
              <a:rPr lang="en-US" sz="5700" b="1" i="1" dirty="0" err="1"/>
              <a:t>ReStyle</a:t>
            </a:r>
            <a:r>
              <a:rPr lang="en-US" sz="5700" b="1" i="1" dirty="0"/>
              <a:t>: AI-Powered Clothing Buy-Back and Recycling Program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28649" y="4983276"/>
            <a:ext cx="7884414" cy="1126680"/>
          </a:xfrm>
        </p:spPr>
        <p:txBody>
          <a:bodyPr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2200" dirty="0"/>
              <a:t>Focused on achieving Sustainability and Customer Loyalty through Innovation</a:t>
            </a:r>
          </a:p>
          <a:p>
            <a:pPr algn="l">
              <a:lnSpc>
                <a:spcPct val="90000"/>
              </a:lnSpc>
            </a:pPr>
            <a:r>
              <a:rPr lang="en-US" sz="2200" dirty="0"/>
              <a:t>Group Name: Group 2</a:t>
            </a:r>
          </a:p>
        </p:txBody>
      </p:sp>
      <p:sp>
        <p:nvSpPr>
          <p:cNvPr id="20" name="sketch line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628650" y="4718595"/>
            <a:ext cx="4057650" cy="18288"/>
          </a:xfrm>
          <a:custGeom>
            <a:avLst/>
            <a:gdLst>
              <a:gd name="connsiteX0" fmla="*/ 0 w 4057650"/>
              <a:gd name="connsiteY0" fmla="*/ 0 h 18288"/>
              <a:gd name="connsiteX1" fmla="*/ 757428 w 4057650"/>
              <a:gd name="connsiteY1" fmla="*/ 0 h 18288"/>
              <a:gd name="connsiteX2" fmla="*/ 1474279 w 4057650"/>
              <a:gd name="connsiteY2" fmla="*/ 0 h 18288"/>
              <a:gd name="connsiteX3" fmla="*/ 2191131 w 4057650"/>
              <a:gd name="connsiteY3" fmla="*/ 0 h 18288"/>
              <a:gd name="connsiteX4" fmla="*/ 2745676 w 4057650"/>
              <a:gd name="connsiteY4" fmla="*/ 0 h 18288"/>
              <a:gd name="connsiteX5" fmla="*/ 3340798 w 4057650"/>
              <a:gd name="connsiteY5" fmla="*/ 0 h 18288"/>
              <a:gd name="connsiteX6" fmla="*/ 4057650 w 4057650"/>
              <a:gd name="connsiteY6" fmla="*/ 0 h 18288"/>
              <a:gd name="connsiteX7" fmla="*/ 4057650 w 4057650"/>
              <a:gd name="connsiteY7" fmla="*/ 18288 h 18288"/>
              <a:gd name="connsiteX8" fmla="*/ 3381375 w 4057650"/>
              <a:gd name="connsiteY8" fmla="*/ 18288 h 18288"/>
              <a:gd name="connsiteX9" fmla="*/ 2826830 w 4057650"/>
              <a:gd name="connsiteY9" fmla="*/ 18288 h 18288"/>
              <a:gd name="connsiteX10" fmla="*/ 2272284 w 4057650"/>
              <a:gd name="connsiteY10" fmla="*/ 18288 h 18288"/>
              <a:gd name="connsiteX11" fmla="*/ 1555432 w 4057650"/>
              <a:gd name="connsiteY11" fmla="*/ 18288 h 18288"/>
              <a:gd name="connsiteX12" fmla="*/ 960310 w 4057650"/>
              <a:gd name="connsiteY12" fmla="*/ 18288 h 18288"/>
              <a:gd name="connsiteX13" fmla="*/ 0 w 4057650"/>
              <a:gd name="connsiteY13" fmla="*/ 18288 h 18288"/>
              <a:gd name="connsiteX14" fmla="*/ 0 w 4057650"/>
              <a:gd name="connsiteY14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057650" h="18288" fill="none" extrusionOk="0">
                <a:moveTo>
                  <a:pt x="0" y="0"/>
                </a:moveTo>
                <a:cubicBezTo>
                  <a:pt x="371182" y="3227"/>
                  <a:pt x="494372" y="9222"/>
                  <a:pt x="757428" y="0"/>
                </a:cubicBezTo>
                <a:cubicBezTo>
                  <a:pt x="1020484" y="-9222"/>
                  <a:pt x="1116719" y="-4357"/>
                  <a:pt x="1474279" y="0"/>
                </a:cubicBezTo>
                <a:cubicBezTo>
                  <a:pt x="1831839" y="4357"/>
                  <a:pt x="1920973" y="-11809"/>
                  <a:pt x="2191131" y="0"/>
                </a:cubicBezTo>
                <a:cubicBezTo>
                  <a:pt x="2461289" y="11809"/>
                  <a:pt x="2589480" y="-22604"/>
                  <a:pt x="2745676" y="0"/>
                </a:cubicBezTo>
                <a:cubicBezTo>
                  <a:pt x="2901872" y="22604"/>
                  <a:pt x="3136452" y="-12306"/>
                  <a:pt x="3340798" y="0"/>
                </a:cubicBezTo>
                <a:cubicBezTo>
                  <a:pt x="3545144" y="12306"/>
                  <a:pt x="3766934" y="-21556"/>
                  <a:pt x="4057650" y="0"/>
                </a:cubicBezTo>
                <a:cubicBezTo>
                  <a:pt x="4057150" y="8855"/>
                  <a:pt x="4057759" y="14521"/>
                  <a:pt x="4057650" y="18288"/>
                </a:cubicBezTo>
                <a:cubicBezTo>
                  <a:pt x="3743404" y="40125"/>
                  <a:pt x="3625516" y="-14923"/>
                  <a:pt x="3381375" y="18288"/>
                </a:cubicBezTo>
                <a:cubicBezTo>
                  <a:pt x="3137235" y="51499"/>
                  <a:pt x="2946571" y="1"/>
                  <a:pt x="2826830" y="18288"/>
                </a:cubicBezTo>
                <a:cubicBezTo>
                  <a:pt x="2707090" y="36575"/>
                  <a:pt x="2402756" y="1432"/>
                  <a:pt x="2272284" y="18288"/>
                </a:cubicBezTo>
                <a:cubicBezTo>
                  <a:pt x="2141812" y="35144"/>
                  <a:pt x="1895935" y="18199"/>
                  <a:pt x="1555432" y="18288"/>
                </a:cubicBezTo>
                <a:cubicBezTo>
                  <a:pt x="1214929" y="18377"/>
                  <a:pt x="1103072" y="14503"/>
                  <a:pt x="960310" y="18288"/>
                </a:cubicBezTo>
                <a:cubicBezTo>
                  <a:pt x="817548" y="22073"/>
                  <a:pt x="402272" y="-29359"/>
                  <a:pt x="0" y="18288"/>
                </a:cubicBezTo>
                <a:cubicBezTo>
                  <a:pt x="683" y="12014"/>
                  <a:pt x="724" y="5908"/>
                  <a:pt x="0" y="0"/>
                </a:cubicBezTo>
                <a:close/>
              </a:path>
              <a:path w="4057650" h="18288" stroke="0" extrusionOk="0">
                <a:moveTo>
                  <a:pt x="0" y="0"/>
                </a:moveTo>
                <a:cubicBezTo>
                  <a:pt x="248348" y="13145"/>
                  <a:pt x="486117" y="25042"/>
                  <a:pt x="635698" y="0"/>
                </a:cubicBezTo>
                <a:cubicBezTo>
                  <a:pt x="785279" y="-25042"/>
                  <a:pt x="917762" y="-5537"/>
                  <a:pt x="1190244" y="0"/>
                </a:cubicBezTo>
                <a:cubicBezTo>
                  <a:pt x="1462726" y="5537"/>
                  <a:pt x="1667120" y="-21232"/>
                  <a:pt x="1947672" y="0"/>
                </a:cubicBezTo>
                <a:cubicBezTo>
                  <a:pt x="2228224" y="21232"/>
                  <a:pt x="2280631" y="-21698"/>
                  <a:pt x="2583370" y="0"/>
                </a:cubicBezTo>
                <a:cubicBezTo>
                  <a:pt x="2886109" y="21698"/>
                  <a:pt x="3022941" y="19647"/>
                  <a:pt x="3219069" y="0"/>
                </a:cubicBezTo>
                <a:cubicBezTo>
                  <a:pt x="3415197" y="-19647"/>
                  <a:pt x="3747500" y="26991"/>
                  <a:pt x="4057650" y="0"/>
                </a:cubicBezTo>
                <a:cubicBezTo>
                  <a:pt x="4056752" y="7180"/>
                  <a:pt x="4057819" y="13790"/>
                  <a:pt x="4057650" y="18288"/>
                </a:cubicBezTo>
                <a:cubicBezTo>
                  <a:pt x="3865148" y="-3313"/>
                  <a:pt x="3702543" y="49468"/>
                  <a:pt x="3381375" y="18288"/>
                </a:cubicBezTo>
                <a:cubicBezTo>
                  <a:pt x="3060208" y="-12892"/>
                  <a:pt x="2956571" y="-8678"/>
                  <a:pt x="2826830" y="18288"/>
                </a:cubicBezTo>
                <a:cubicBezTo>
                  <a:pt x="2697089" y="45254"/>
                  <a:pt x="2411031" y="43154"/>
                  <a:pt x="2150555" y="18288"/>
                </a:cubicBezTo>
                <a:cubicBezTo>
                  <a:pt x="1890080" y="-6578"/>
                  <a:pt x="1741827" y="-615"/>
                  <a:pt x="1474280" y="18288"/>
                </a:cubicBezTo>
                <a:cubicBezTo>
                  <a:pt x="1206734" y="37191"/>
                  <a:pt x="998203" y="33335"/>
                  <a:pt x="838581" y="18288"/>
                </a:cubicBezTo>
                <a:cubicBezTo>
                  <a:pt x="678959" y="3241"/>
                  <a:pt x="187101" y="-13212"/>
                  <a:pt x="0" y="18288"/>
                </a:cubicBezTo>
                <a:cubicBezTo>
                  <a:pt x="571" y="10093"/>
                  <a:pt x="-125" y="840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>
                <a:sym typeface="+mn-ea"/>
              </a:rPr>
              <a:t>Why ReStyle Stands Out</a:t>
            </a:r>
            <a:endParaRPr lang="en-US" dirty="0"/>
          </a:p>
        </p:txBody>
      </p:sp>
      <p:graphicFrame>
        <p:nvGraphicFramePr>
          <p:cNvPr id="8" name="Content Placeholder 2"/>
          <p:cNvGraphicFramePr>
            <a:graphicFrameLocks noGrp="1"/>
          </p:cNvGraphicFramePr>
          <p:nvPr>
            <p:ph idx="1"/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4" name="Molly's Little Apartments 2">
            <a:hlinkClick r:id="" action="ppaction://media"/>
          </p:cNvPr>
          <p:cNvPicPr/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440253" y="6217920"/>
            <a:ext cx="703747" cy="66751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32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mute="1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2286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3125454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5125" y="1153572"/>
            <a:ext cx="2400300" cy="4461163"/>
          </a:xfrm>
        </p:spPr>
        <p:txBody>
          <a:bodyPr>
            <a:normAutofit/>
          </a:bodyPr>
          <a:lstStyle/>
          <a:p>
            <a:r>
              <a:rPr lang="en-US" sz="2400">
                <a:solidFill>
                  <a:srgbClr val="FFFFFF"/>
                </a:solidFill>
              </a:rPr>
              <a:t>CONCLUSION</a:t>
            </a:r>
            <a:endParaRPr lang="en-IN" sz="2400">
              <a:solidFill>
                <a:srgbClr val="FFFFFF"/>
              </a:solidFill>
            </a:endParaRPr>
          </a:p>
        </p:txBody>
      </p:sp>
      <p:sp>
        <p:nvSpPr>
          <p:cNvPr id="12" name="Arc 1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V="1">
            <a:off x="5662801" y="2455479"/>
            <a:ext cx="3062575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35481" y="591344"/>
            <a:ext cx="5179868" cy="5585619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en-US" sz="2200" dirty="0"/>
              <a:t>UNIQLO </a:t>
            </a:r>
            <a:r>
              <a:rPr lang="en-US" altLang="en-US" sz="2200" dirty="0" err="1"/>
              <a:t>ReStyle</a:t>
            </a:r>
            <a:r>
              <a:rPr lang="en-US" altLang="en-US" sz="2200" dirty="0"/>
              <a:t> is a long-term strategy rather than only a technology advancement. It encourages circular fashion, lowers textile waste, and boosts consumer confidence by making it possible to recycle and buy back used apparel. </a:t>
            </a:r>
          </a:p>
          <a:p>
            <a:pPr marL="0" indent="0">
              <a:lnSpc>
                <a:spcPct val="90000"/>
              </a:lnSpc>
              <a:buNone/>
            </a:pPr>
            <a:endParaRPr lang="en-US" altLang="en-US" sz="2200" dirty="0"/>
          </a:p>
          <a:p>
            <a:pPr>
              <a:lnSpc>
                <a:spcPct val="90000"/>
              </a:lnSpc>
            </a:pPr>
            <a:r>
              <a:rPr lang="en-US" altLang="en-US" sz="2200" dirty="0"/>
              <a:t>In Conclusion, this initiative strengthens UNIQLO's long-term competitiveness and leadership in the global apparel market by increasing consumer loyalty and creating new resale revenue prospects and </a:t>
            </a:r>
            <a:r>
              <a:rPr lang="en-US" altLang="en-US" sz="2200" dirty="0">
                <a:sym typeface="+mn-ea"/>
              </a:rPr>
              <a:t>It changes the way UNIQLO interacts with consumers as a sustainability leader as well as a fashion brand. </a:t>
            </a:r>
            <a:endParaRPr lang="en-US" altLang="en-US" sz="2200" dirty="0"/>
          </a:p>
          <a:p>
            <a:pPr>
              <a:lnSpc>
                <a:spcPct val="90000"/>
              </a:lnSpc>
            </a:pPr>
            <a:endParaRPr lang="en-IN" sz="2200" dirty="0"/>
          </a:p>
        </p:txBody>
      </p:sp>
      <p:pic>
        <p:nvPicPr>
          <p:cNvPr id="13" name="Molly's Little Apartments 3">
            <a:hlinkClick r:id="" action="ppaction://media"/>
          </p:cNvPr>
          <p:cNvPicPr/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15349" y="6067774"/>
            <a:ext cx="612648" cy="63068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30933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1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4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6115CE-0D5C-446B-905B-6C38A38C89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548640"/>
            <a:ext cx="2700645" cy="5431536"/>
          </a:xfrm>
        </p:spPr>
        <p:txBody>
          <a:bodyPr>
            <a:normAutofit/>
          </a:bodyPr>
          <a:lstStyle/>
          <a:p>
            <a:r>
              <a:rPr lang="en-IN" sz="4300" b="1"/>
              <a:t>References</a:t>
            </a:r>
            <a:endParaRPr lang="en-IN" sz="4300" dirty="0"/>
          </a:p>
        </p:txBody>
      </p:sp>
      <p:sp>
        <p:nvSpPr>
          <p:cNvPr id="20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347917" y="3261001"/>
            <a:ext cx="4480560" cy="13716"/>
          </a:xfrm>
          <a:custGeom>
            <a:avLst/>
            <a:gdLst>
              <a:gd name="csX0" fmla="*/ 0 w 4480560"/>
              <a:gd name="csY0" fmla="*/ 0 h 13716"/>
              <a:gd name="csX1" fmla="*/ 595274 w 4480560"/>
              <a:gd name="csY1" fmla="*/ 0 h 13716"/>
              <a:gd name="csX2" fmla="*/ 1100938 w 4480560"/>
              <a:gd name="csY2" fmla="*/ 0 h 13716"/>
              <a:gd name="csX3" fmla="*/ 1651406 w 4480560"/>
              <a:gd name="csY3" fmla="*/ 0 h 13716"/>
              <a:gd name="csX4" fmla="*/ 2336292 w 4480560"/>
              <a:gd name="csY4" fmla="*/ 0 h 13716"/>
              <a:gd name="csX5" fmla="*/ 2931566 w 4480560"/>
              <a:gd name="csY5" fmla="*/ 0 h 13716"/>
              <a:gd name="csX6" fmla="*/ 3482035 w 4480560"/>
              <a:gd name="csY6" fmla="*/ 0 h 13716"/>
              <a:gd name="csX7" fmla="*/ 4480560 w 4480560"/>
              <a:gd name="csY7" fmla="*/ 0 h 13716"/>
              <a:gd name="csX8" fmla="*/ 4480560 w 4480560"/>
              <a:gd name="csY8" fmla="*/ 13716 h 13716"/>
              <a:gd name="csX9" fmla="*/ 3840480 w 4480560"/>
              <a:gd name="csY9" fmla="*/ 13716 h 13716"/>
              <a:gd name="csX10" fmla="*/ 3290011 w 4480560"/>
              <a:gd name="csY10" fmla="*/ 13716 h 13716"/>
              <a:gd name="csX11" fmla="*/ 2560320 w 4480560"/>
              <a:gd name="csY11" fmla="*/ 13716 h 13716"/>
              <a:gd name="csX12" fmla="*/ 1965046 w 4480560"/>
              <a:gd name="csY12" fmla="*/ 13716 h 13716"/>
              <a:gd name="csX13" fmla="*/ 1459382 w 4480560"/>
              <a:gd name="csY13" fmla="*/ 13716 h 13716"/>
              <a:gd name="csX14" fmla="*/ 774497 w 4480560"/>
              <a:gd name="csY14" fmla="*/ 13716 h 13716"/>
              <a:gd name="csX15" fmla="*/ 0 w 4480560"/>
              <a:gd name="csY15" fmla="*/ 13716 h 13716"/>
              <a:gd name="csX16" fmla="*/ 0 w 4480560"/>
              <a:gd name="csY16" fmla="*/ 0 h 13716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</a:cxnLst>
            <a:rect l="l" t="t" r="r" b="b"/>
            <a:pathLst>
              <a:path w="4480560" h="13716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273" y="3379"/>
                  <a:pt x="4480768" y="9289"/>
                  <a:pt x="4480560" y="13716"/>
                </a:cubicBezTo>
                <a:cubicBezTo>
                  <a:pt x="4314132" y="10352"/>
                  <a:pt x="4028383" y="32060"/>
                  <a:pt x="3840480" y="13716"/>
                </a:cubicBezTo>
                <a:cubicBezTo>
                  <a:pt x="3652577" y="-4628"/>
                  <a:pt x="3547615" y="-1724"/>
                  <a:pt x="3290011" y="13716"/>
                </a:cubicBezTo>
                <a:cubicBezTo>
                  <a:pt x="3032407" y="29156"/>
                  <a:pt x="2830268" y="4147"/>
                  <a:pt x="2560320" y="13716"/>
                </a:cubicBezTo>
                <a:cubicBezTo>
                  <a:pt x="2290372" y="23285"/>
                  <a:pt x="2147422" y="2156"/>
                  <a:pt x="1965046" y="13716"/>
                </a:cubicBezTo>
                <a:cubicBezTo>
                  <a:pt x="1782670" y="25276"/>
                  <a:pt x="1689791" y="36108"/>
                  <a:pt x="1459382" y="13716"/>
                </a:cubicBezTo>
                <a:cubicBezTo>
                  <a:pt x="1228973" y="-8676"/>
                  <a:pt x="915486" y="31929"/>
                  <a:pt x="774497" y="13716"/>
                </a:cubicBezTo>
                <a:cubicBezTo>
                  <a:pt x="633508" y="-4497"/>
                  <a:pt x="361442" y="-15679"/>
                  <a:pt x="0" y="13716"/>
                </a:cubicBezTo>
                <a:cubicBezTo>
                  <a:pt x="-362" y="8190"/>
                  <a:pt x="-434" y="6098"/>
                  <a:pt x="0" y="0"/>
                </a:cubicBezTo>
                <a:close/>
              </a:path>
              <a:path w="4480560" h="13716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0360" y="3832"/>
                  <a:pt x="4481152" y="9314"/>
                  <a:pt x="4480560" y="13716"/>
                </a:cubicBezTo>
                <a:cubicBezTo>
                  <a:pt x="4279652" y="-11422"/>
                  <a:pt x="4200762" y="36994"/>
                  <a:pt x="3930091" y="13716"/>
                </a:cubicBezTo>
                <a:cubicBezTo>
                  <a:pt x="3659420" y="-9562"/>
                  <a:pt x="3456052" y="17722"/>
                  <a:pt x="3290011" y="13716"/>
                </a:cubicBezTo>
                <a:cubicBezTo>
                  <a:pt x="3123970" y="9710"/>
                  <a:pt x="2882392" y="28246"/>
                  <a:pt x="2649931" y="13716"/>
                </a:cubicBezTo>
                <a:cubicBezTo>
                  <a:pt x="2417470" y="-814"/>
                  <a:pt x="2238426" y="2765"/>
                  <a:pt x="2054657" y="13716"/>
                </a:cubicBezTo>
                <a:cubicBezTo>
                  <a:pt x="1870888" y="24667"/>
                  <a:pt x="1566368" y="40468"/>
                  <a:pt x="1324966" y="13716"/>
                </a:cubicBezTo>
                <a:cubicBezTo>
                  <a:pt x="1083564" y="-13036"/>
                  <a:pt x="787410" y="6374"/>
                  <a:pt x="595274" y="13716"/>
                </a:cubicBezTo>
                <a:cubicBezTo>
                  <a:pt x="403138" y="21058"/>
                  <a:pt x="169622" y="5927"/>
                  <a:pt x="0" y="13716"/>
                </a:cubicBezTo>
                <a:cubicBezTo>
                  <a:pt x="-475" y="8699"/>
                  <a:pt x="-565" y="4408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DBD5A7-6630-4C2A-8909-13511DDC90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44813" y="552091"/>
            <a:ext cx="4668251" cy="5431536"/>
          </a:xfrm>
        </p:spPr>
        <p:txBody>
          <a:bodyPr anchor="ctr">
            <a:normAutofit/>
          </a:bodyPr>
          <a:lstStyle/>
          <a:p>
            <a:r>
              <a:rPr lang="en-IN" sz="1900"/>
              <a:t>Fast Retailing Co., Ltd. (2023). </a:t>
            </a:r>
            <a:r>
              <a:rPr lang="en-IN" sz="1900" i="1"/>
              <a:t>Annual Report 2023</a:t>
            </a:r>
            <a:r>
              <a:rPr lang="en-IN" sz="1900"/>
              <a:t>. https://www.fastretailing.com/eng/ir/library/annual.html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1900"/>
              <a:t>UNIQLO. (2023). </a:t>
            </a:r>
            <a:r>
              <a:rPr lang="en-IN" sz="1900" i="1"/>
              <a:t>UNIQLO ReStyle Presentation</a:t>
            </a:r>
            <a:r>
              <a:rPr lang="en-IN" sz="1900"/>
              <a:t>. Internal group project material.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1900"/>
              <a:t>Business Insider. (2023). </a:t>
            </a:r>
            <a:r>
              <a:rPr lang="en-IN" sz="1900" i="1"/>
              <a:t>UNIQLO’s mobile strategy drives customer loyalty and sales growth</a:t>
            </a:r>
            <a:r>
              <a:rPr lang="en-IN" sz="190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1900"/>
              <a:t>Statista. (2023). </a:t>
            </a:r>
            <a:r>
              <a:rPr lang="en-IN" sz="1900" i="1"/>
              <a:t>UNIQLO app usage statistics and customer engagement metrics</a:t>
            </a:r>
            <a:r>
              <a:rPr lang="en-IN" sz="1900"/>
              <a:t>.</a:t>
            </a:r>
          </a:p>
          <a:p>
            <a:endParaRPr lang="en-IN" sz="1900"/>
          </a:p>
        </p:txBody>
      </p:sp>
    </p:spTree>
    <p:extLst>
      <p:ext uri="{BB962C8B-B14F-4D97-AF65-F5344CB8AC3E}">
        <p14:creationId xmlns:p14="http://schemas.microsoft.com/office/powerpoint/2010/main" val="13639924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8657" y="1365472"/>
            <a:ext cx="8233853" cy="35646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77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sp>
        <p:nvSpPr>
          <p:cNvPr id="26" name="Rectangle 25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1913350"/>
            <a:ext cx="96012" cy="24688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ectangle 2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488208" y="5831269"/>
            <a:ext cx="819531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2286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3125454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5125" y="1153572"/>
            <a:ext cx="2400300" cy="4461163"/>
          </a:xfrm>
        </p:spPr>
        <p:txBody>
          <a:bodyPr>
            <a:normAutofit/>
          </a:bodyPr>
          <a:lstStyle/>
          <a:p>
            <a:r>
              <a:rPr lang="en-IN" sz="3100">
                <a:solidFill>
                  <a:srgbClr val="FFFFFF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OVERVIEW</a:t>
            </a:r>
          </a:p>
        </p:txBody>
      </p:sp>
      <p:sp>
        <p:nvSpPr>
          <p:cNvPr id="21" name="Arc 1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V="1">
            <a:off x="5662801" y="2455479"/>
            <a:ext cx="3062575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/>
          </p:nvPr>
        </p:nvSpPr>
        <p:spPr>
          <a:xfrm>
            <a:off x="3335481" y="591344"/>
            <a:ext cx="5179868" cy="5585619"/>
          </a:xfrm>
        </p:spPr>
        <p:txBody>
          <a:bodyPr anchor="ctr"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 sz="14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What is </a:t>
            </a:r>
            <a:r>
              <a:rPr lang="en-US" sz="1400" dirty="0" err="1">
                <a:latin typeface="Times New Roman" panose="02020503050405090304" pitchFamily="18" charset="0"/>
                <a:cs typeface="Times New Roman" panose="02020503050405090304" pitchFamily="18" charset="0"/>
              </a:rPr>
              <a:t>ReStyle</a:t>
            </a:r>
            <a:r>
              <a:rPr lang="en-US" sz="14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?</a:t>
            </a:r>
            <a:br>
              <a:rPr lang="en-US" sz="1400" dirty="0">
                <a:latin typeface="Times New Roman" panose="02020503050405090304" pitchFamily="18" charset="0"/>
                <a:cs typeface="Times New Roman" panose="02020503050405090304" pitchFamily="18" charset="0"/>
              </a:rPr>
            </a:br>
            <a:r>
              <a:rPr lang="en-US" sz="1400" b="1" dirty="0">
                <a:latin typeface="Times New Roman" panose="02020503050405090304" pitchFamily="18" charset="0"/>
                <a:cs typeface="Times New Roman" panose="02020503050405090304" pitchFamily="18" charset="0"/>
              </a:rPr>
              <a:t>Smart recycling program using AI to scan worn-out UNIQLO products via a phone app and determine:</a:t>
            </a:r>
            <a:br>
              <a:rPr lang="en-US" sz="1400" b="1" dirty="0">
                <a:latin typeface="Times New Roman" panose="02020503050405090304" pitchFamily="18" charset="0"/>
                <a:cs typeface="Times New Roman" panose="02020503050405090304" pitchFamily="18" charset="0"/>
              </a:rPr>
            </a:br>
            <a:r>
              <a:rPr lang="en-US" sz="14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-Repairable?</a:t>
            </a:r>
            <a:br>
              <a:rPr lang="en-US" sz="1400" dirty="0">
                <a:latin typeface="Times New Roman" panose="02020503050405090304" pitchFamily="18" charset="0"/>
                <a:cs typeface="Times New Roman" panose="02020503050405090304" pitchFamily="18" charset="0"/>
              </a:rPr>
            </a:br>
            <a:r>
              <a:rPr lang="en-US" sz="14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-Recyclable?</a:t>
            </a:r>
            <a:br>
              <a:rPr lang="en-US" sz="1400" dirty="0">
                <a:latin typeface="Times New Roman" panose="02020503050405090304" pitchFamily="18" charset="0"/>
                <a:cs typeface="Times New Roman" panose="02020503050405090304" pitchFamily="18" charset="0"/>
              </a:rPr>
            </a:br>
            <a:r>
              <a:rPr lang="en-US" sz="14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-Eligible for buy-back credit?</a:t>
            </a:r>
          </a:p>
          <a:p>
            <a:pPr>
              <a:lnSpc>
                <a:spcPct val="90000"/>
              </a:lnSpc>
            </a:pPr>
            <a:endParaRPr lang="en-US" sz="14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pPr>
              <a:lnSpc>
                <a:spcPct val="90000"/>
              </a:lnSpc>
            </a:pPr>
            <a:r>
              <a:rPr lang="en-US" sz="14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Working of </a:t>
            </a:r>
            <a:r>
              <a:rPr lang="en-US" sz="1400" dirty="0" err="1">
                <a:latin typeface="Times New Roman" panose="02020503050405090304" pitchFamily="18" charset="0"/>
                <a:cs typeface="Times New Roman" panose="02020503050405090304" pitchFamily="18" charset="0"/>
              </a:rPr>
              <a:t>ReStyle</a:t>
            </a:r>
            <a:r>
              <a:rPr lang="en-US" sz="14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:</a:t>
            </a:r>
            <a:br>
              <a:rPr lang="en-US" sz="1400" dirty="0">
                <a:latin typeface="Times New Roman" panose="02020503050405090304" pitchFamily="18" charset="0"/>
                <a:cs typeface="Times New Roman" panose="02020503050405090304" pitchFamily="18" charset="0"/>
              </a:rPr>
            </a:br>
            <a:r>
              <a:rPr lang="en-US" sz="14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-Customer scans product with phone.</a:t>
            </a:r>
            <a:br>
              <a:rPr lang="en-US" sz="1400" dirty="0">
                <a:latin typeface="Times New Roman" panose="02020503050405090304" pitchFamily="18" charset="0"/>
                <a:cs typeface="Times New Roman" panose="02020503050405090304" pitchFamily="18" charset="0"/>
              </a:rPr>
            </a:br>
            <a:r>
              <a:rPr lang="en-US" sz="14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-App provides real-time suggestion (repair/recycle/buy-back).</a:t>
            </a:r>
            <a:br>
              <a:rPr lang="en-US" sz="1400" dirty="0">
                <a:latin typeface="Times New Roman" panose="02020503050405090304" pitchFamily="18" charset="0"/>
                <a:cs typeface="Times New Roman" panose="02020503050405090304" pitchFamily="18" charset="0"/>
              </a:rPr>
            </a:br>
            <a:r>
              <a:rPr lang="en-US" sz="14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-Customer receives voucher redeemable on next UNIQLO purchase.</a:t>
            </a:r>
          </a:p>
          <a:p>
            <a:pPr>
              <a:lnSpc>
                <a:spcPct val="90000"/>
              </a:lnSpc>
            </a:pPr>
            <a:endParaRPr lang="en-US" sz="14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pPr>
              <a:lnSpc>
                <a:spcPct val="90000"/>
              </a:lnSpc>
            </a:pPr>
            <a:r>
              <a:rPr lang="en-US" sz="14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Utility:</a:t>
            </a:r>
            <a:br>
              <a:rPr lang="en-US" sz="1400" dirty="0">
                <a:latin typeface="Times New Roman" panose="02020503050405090304" pitchFamily="18" charset="0"/>
                <a:cs typeface="Times New Roman" panose="02020503050405090304" pitchFamily="18" charset="0"/>
              </a:rPr>
            </a:br>
            <a:r>
              <a:rPr lang="en-US" sz="14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-Encourages eco-friendly shopping.</a:t>
            </a:r>
            <a:br>
              <a:rPr lang="en-US" sz="1400" dirty="0">
                <a:latin typeface="Times New Roman" panose="02020503050405090304" pitchFamily="18" charset="0"/>
                <a:cs typeface="Times New Roman" panose="02020503050405090304" pitchFamily="18" charset="0"/>
              </a:rPr>
            </a:br>
            <a:r>
              <a:rPr lang="en-US" sz="14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-Creates more personal emotional relationship with customers.</a:t>
            </a:r>
            <a:br>
              <a:rPr lang="en-US" sz="1400" dirty="0">
                <a:latin typeface="Times New Roman" panose="02020503050405090304" pitchFamily="18" charset="0"/>
                <a:cs typeface="Times New Roman" panose="02020503050405090304" pitchFamily="18" charset="0"/>
              </a:rPr>
            </a:br>
            <a:r>
              <a:rPr lang="en-US" sz="14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-Easy, fast, and rewarding process for consumers.</a:t>
            </a:r>
          </a:p>
          <a:p>
            <a:pPr>
              <a:lnSpc>
                <a:spcPct val="90000"/>
              </a:lnSpc>
            </a:pPr>
            <a:endParaRPr lang="en-US" sz="14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pPr>
              <a:lnSpc>
                <a:spcPct val="90000"/>
              </a:lnSpc>
            </a:pPr>
            <a:r>
              <a:rPr lang="en-US" sz="14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Why </a:t>
            </a:r>
            <a:r>
              <a:rPr lang="en-US" sz="1400" dirty="0" err="1">
                <a:latin typeface="Times New Roman" panose="02020503050405090304" pitchFamily="18" charset="0"/>
                <a:cs typeface="Times New Roman" panose="02020503050405090304" pitchFamily="18" charset="0"/>
              </a:rPr>
              <a:t>ReStyle</a:t>
            </a:r>
            <a:r>
              <a:rPr lang="en-US" sz="14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over other alternatives:</a:t>
            </a:r>
            <a:br>
              <a:rPr lang="en-US" sz="1400" dirty="0">
                <a:latin typeface="Times New Roman" panose="02020503050405090304" pitchFamily="18" charset="0"/>
                <a:cs typeface="Times New Roman" panose="02020503050405090304" pitchFamily="18" charset="0"/>
              </a:rPr>
            </a:br>
            <a:r>
              <a:rPr lang="en-US" sz="14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-Had in mind AI drone delivery &amp; personalized design studios.</a:t>
            </a:r>
            <a:br>
              <a:rPr lang="en-US" sz="1400" dirty="0">
                <a:latin typeface="Times New Roman" panose="02020503050405090304" pitchFamily="18" charset="0"/>
                <a:cs typeface="Times New Roman" panose="02020503050405090304" pitchFamily="18" charset="0"/>
              </a:rPr>
            </a:br>
            <a:r>
              <a:rPr lang="en-US" sz="14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-Those were more expensive and less customer-oriented.</a:t>
            </a:r>
          </a:p>
          <a:p>
            <a:pPr>
              <a:lnSpc>
                <a:spcPct val="90000"/>
              </a:lnSpc>
            </a:pPr>
            <a:endParaRPr lang="en-US" sz="14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pPr>
              <a:lnSpc>
                <a:spcPct val="90000"/>
              </a:lnSpc>
            </a:pPr>
            <a:r>
              <a:rPr lang="en-US" sz="14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The Mission:</a:t>
            </a:r>
            <a:br>
              <a:rPr lang="en-US" sz="1400" dirty="0">
                <a:latin typeface="Times New Roman" panose="02020503050405090304" pitchFamily="18" charset="0"/>
                <a:cs typeface="Times New Roman" panose="02020503050405090304" pitchFamily="18" charset="0"/>
              </a:rPr>
            </a:br>
            <a:r>
              <a:rPr lang="en-US" sz="14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-</a:t>
            </a:r>
            <a:r>
              <a:rPr lang="en-US" sz="1400" dirty="0" err="1">
                <a:latin typeface="Times New Roman" panose="02020503050405090304" pitchFamily="18" charset="0"/>
                <a:cs typeface="Times New Roman" panose="02020503050405090304" pitchFamily="18" charset="0"/>
              </a:rPr>
              <a:t>ReStyle</a:t>
            </a:r>
            <a:r>
              <a:rPr lang="en-US" sz="14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isn't recycling in the traditional sense — it's a smart, feel-good experience that drives loyalty and does good for the environment.</a:t>
            </a:r>
            <a:br>
              <a:rPr lang="en-US" sz="1400" dirty="0">
                <a:latin typeface="Times New Roman" panose="02020503050405090304" pitchFamily="18" charset="0"/>
                <a:cs typeface="Times New Roman" panose="02020503050405090304" pitchFamily="18" charset="0"/>
              </a:rPr>
            </a:br>
            <a:endParaRPr sz="14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B5F5F588-300E-382F-B028-9A4E5EC2185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77642" y="6211093"/>
            <a:ext cx="487363" cy="4873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7454"/>
    </mc:Choice>
    <mc:Fallback xmlns="">
      <p:transition spd="slow" advTm="1174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156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6250" y="640823"/>
            <a:ext cx="2563994" cy="5583148"/>
          </a:xfrm>
        </p:spPr>
        <p:txBody>
          <a:bodyPr anchor="ctr">
            <a:normAutofit/>
          </a:bodyPr>
          <a:lstStyle/>
          <a:p>
            <a:r>
              <a:rPr lang="en-AU" sz="4700"/>
              <a:t>Why ReStyle is a strategic Game Changer?</a:t>
            </a:r>
          </a:p>
        </p:txBody>
      </p:sp>
      <p:sp>
        <p:nvSpPr>
          <p:cNvPr id="14" name="sketch line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5400000">
            <a:off x="544313" y="3465005"/>
            <a:ext cx="5410200" cy="13716"/>
          </a:xfrm>
          <a:custGeom>
            <a:avLst/>
            <a:gdLst>
              <a:gd name="connsiteX0" fmla="*/ 0 w 5410200"/>
              <a:gd name="connsiteY0" fmla="*/ 0 h 13716"/>
              <a:gd name="connsiteX1" fmla="*/ 568071 w 5410200"/>
              <a:gd name="connsiteY1" fmla="*/ 0 h 13716"/>
              <a:gd name="connsiteX2" fmla="*/ 1298448 w 5410200"/>
              <a:gd name="connsiteY2" fmla="*/ 0 h 13716"/>
              <a:gd name="connsiteX3" fmla="*/ 1920621 w 5410200"/>
              <a:gd name="connsiteY3" fmla="*/ 0 h 13716"/>
              <a:gd name="connsiteX4" fmla="*/ 2488692 w 5410200"/>
              <a:gd name="connsiteY4" fmla="*/ 0 h 13716"/>
              <a:gd name="connsiteX5" fmla="*/ 3219069 w 5410200"/>
              <a:gd name="connsiteY5" fmla="*/ 0 h 13716"/>
              <a:gd name="connsiteX6" fmla="*/ 3895344 w 5410200"/>
              <a:gd name="connsiteY6" fmla="*/ 0 h 13716"/>
              <a:gd name="connsiteX7" fmla="*/ 4571619 w 5410200"/>
              <a:gd name="connsiteY7" fmla="*/ 0 h 13716"/>
              <a:gd name="connsiteX8" fmla="*/ 5410200 w 5410200"/>
              <a:gd name="connsiteY8" fmla="*/ 0 h 13716"/>
              <a:gd name="connsiteX9" fmla="*/ 5410200 w 5410200"/>
              <a:gd name="connsiteY9" fmla="*/ 13716 h 13716"/>
              <a:gd name="connsiteX10" fmla="*/ 4842129 w 5410200"/>
              <a:gd name="connsiteY10" fmla="*/ 13716 h 13716"/>
              <a:gd name="connsiteX11" fmla="*/ 4328160 w 5410200"/>
              <a:gd name="connsiteY11" fmla="*/ 13716 h 13716"/>
              <a:gd name="connsiteX12" fmla="*/ 3597783 w 5410200"/>
              <a:gd name="connsiteY12" fmla="*/ 13716 h 13716"/>
              <a:gd name="connsiteX13" fmla="*/ 3029712 w 5410200"/>
              <a:gd name="connsiteY13" fmla="*/ 13716 h 13716"/>
              <a:gd name="connsiteX14" fmla="*/ 2299335 w 5410200"/>
              <a:gd name="connsiteY14" fmla="*/ 13716 h 13716"/>
              <a:gd name="connsiteX15" fmla="*/ 1514856 w 5410200"/>
              <a:gd name="connsiteY15" fmla="*/ 13716 h 13716"/>
              <a:gd name="connsiteX16" fmla="*/ 892683 w 5410200"/>
              <a:gd name="connsiteY16" fmla="*/ 13716 h 13716"/>
              <a:gd name="connsiteX17" fmla="*/ 0 w 5410200"/>
              <a:gd name="connsiteY17" fmla="*/ 13716 h 13716"/>
              <a:gd name="connsiteX18" fmla="*/ 0 w 5410200"/>
              <a:gd name="connsiteY18" fmla="*/ 0 h 1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3716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09587" y="2854"/>
                  <a:pt x="5409791" y="9451"/>
                  <a:pt x="5410200" y="13716"/>
                </a:cubicBezTo>
                <a:cubicBezTo>
                  <a:pt x="5139060" y="2179"/>
                  <a:pt x="5121593" y="26463"/>
                  <a:pt x="4842129" y="13716"/>
                </a:cubicBezTo>
                <a:cubicBezTo>
                  <a:pt x="4562665" y="969"/>
                  <a:pt x="4448273" y="4915"/>
                  <a:pt x="4328160" y="13716"/>
                </a:cubicBezTo>
                <a:cubicBezTo>
                  <a:pt x="4208047" y="22517"/>
                  <a:pt x="3760936" y="17995"/>
                  <a:pt x="3597783" y="13716"/>
                </a:cubicBezTo>
                <a:cubicBezTo>
                  <a:pt x="3434630" y="9437"/>
                  <a:pt x="3299718" y="28641"/>
                  <a:pt x="3029712" y="13716"/>
                </a:cubicBezTo>
                <a:cubicBezTo>
                  <a:pt x="2759706" y="-1209"/>
                  <a:pt x="2640159" y="22822"/>
                  <a:pt x="2299335" y="13716"/>
                </a:cubicBezTo>
                <a:cubicBezTo>
                  <a:pt x="1958511" y="4610"/>
                  <a:pt x="1801186" y="24413"/>
                  <a:pt x="1514856" y="13716"/>
                </a:cubicBezTo>
                <a:cubicBezTo>
                  <a:pt x="1228526" y="3019"/>
                  <a:pt x="1063509" y="-9877"/>
                  <a:pt x="892683" y="13716"/>
                </a:cubicBezTo>
                <a:cubicBezTo>
                  <a:pt x="721857" y="37309"/>
                  <a:pt x="186945" y="-25469"/>
                  <a:pt x="0" y="13716"/>
                </a:cubicBezTo>
                <a:cubicBezTo>
                  <a:pt x="-342" y="9537"/>
                  <a:pt x="-97" y="6817"/>
                  <a:pt x="0" y="0"/>
                </a:cubicBezTo>
                <a:close/>
              </a:path>
              <a:path w="5410200" h="13716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10660" y="2787"/>
                  <a:pt x="5410166" y="9748"/>
                  <a:pt x="5410200" y="13716"/>
                </a:cubicBezTo>
                <a:cubicBezTo>
                  <a:pt x="5163327" y="36922"/>
                  <a:pt x="5008749" y="6121"/>
                  <a:pt x="4842129" y="13716"/>
                </a:cubicBezTo>
                <a:cubicBezTo>
                  <a:pt x="4675509" y="21311"/>
                  <a:pt x="4433401" y="-5187"/>
                  <a:pt x="4165854" y="13716"/>
                </a:cubicBezTo>
                <a:cubicBezTo>
                  <a:pt x="3898308" y="32619"/>
                  <a:pt x="3809032" y="-13282"/>
                  <a:pt x="3543681" y="13716"/>
                </a:cubicBezTo>
                <a:cubicBezTo>
                  <a:pt x="3278330" y="40714"/>
                  <a:pt x="3073876" y="-20489"/>
                  <a:pt x="2759202" y="13716"/>
                </a:cubicBezTo>
                <a:cubicBezTo>
                  <a:pt x="2444528" y="47921"/>
                  <a:pt x="2204144" y="-1200"/>
                  <a:pt x="1974723" y="13716"/>
                </a:cubicBezTo>
                <a:cubicBezTo>
                  <a:pt x="1745302" y="28632"/>
                  <a:pt x="1602335" y="26918"/>
                  <a:pt x="1406652" y="13716"/>
                </a:cubicBezTo>
                <a:cubicBezTo>
                  <a:pt x="1210969" y="514"/>
                  <a:pt x="923948" y="-1411"/>
                  <a:pt x="730377" y="13716"/>
                </a:cubicBezTo>
                <a:cubicBezTo>
                  <a:pt x="536806" y="28843"/>
                  <a:pt x="336496" y="-4713"/>
                  <a:pt x="0" y="13716"/>
                </a:cubicBezTo>
                <a:cubicBezTo>
                  <a:pt x="-535" y="9547"/>
                  <a:pt x="488" y="451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5" name="Content Placeholder 2"/>
          <p:cNvGraphicFramePr>
            <a:graphicFrameLocks noGrp="1"/>
          </p:cNvGraphicFramePr>
          <p:nvPr>
            <p:ph idx="1"/>
          </p:nvPr>
        </p:nvGraphicFramePr>
        <p:xfrm>
          <a:off x="3486013" y="640822"/>
          <a:ext cx="5175384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3" name="DK Slide1">
            <a:hlinkClick r:id="" action="ppaction://media"/>
            <a:extLst>
              <a:ext uri="{FF2B5EF4-FFF2-40B4-BE49-F238E27FC236}">
                <a16:creationId xmlns:a16="http://schemas.microsoft.com/office/drawing/2014/main" id="{189C6340-95AC-436E-A278-ECFC3BA6758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654351" y="6330422"/>
            <a:ext cx="487363" cy="4873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97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2286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3125454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5125" y="1153572"/>
            <a:ext cx="2400300" cy="446116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100">
                <a:solidFill>
                  <a:srgbClr val="FFFFFF"/>
                </a:solidFill>
              </a:rPr>
              <a:t>ReStyle Responds to a Changing World</a:t>
            </a:r>
            <a:r>
              <a:rPr lang="en-AU" sz="3100">
                <a:solidFill>
                  <a:srgbClr val="FFFFFF"/>
                </a:solidFill>
              </a:rPr>
              <a:t> and Sustainability</a:t>
            </a:r>
          </a:p>
        </p:txBody>
      </p:sp>
      <p:sp>
        <p:nvSpPr>
          <p:cNvPr id="18" name="Arc 1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V="1">
            <a:off x="5662801" y="2455479"/>
            <a:ext cx="3062575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35481" y="591344"/>
            <a:ext cx="5179868" cy="5585619"/>
          </a:xfrm>
        </p:spPr>
        <p:txBody>
          <a:bodyPr anchor="ctr">
            <a:normAutofit lnSpcReduction="10000"/>
          </a:bodyPr>
          <a:lstStyle/>
          <a:p>
            <a:pPr>
              <a:lnSpc>
                <a:spcPct val="90000"/>
              </a:lnSpc>
              <a:buNone/>
            </a:pPr>
            <a:r>
              <a:rPr lang="en-AU" dirty="0"/>
              <a:t> </a:t>
            </a:r>
            <a:endParaRPr lang="en-US" dirty="0"/>
          </a:p>
          <a:p>
            <a:pPr>
              <a:lnSpc>
                <a:spcPct val="90000"/>
              </a:lnSpc>
              <a:buFont typeface="Arial" panose="020B0604020202090204" pitchFamily="34" charset="0"/>
              <a:buChar char="•"/>
            </a:pPr>
            <a:r>
              <a:rPr lang="en-US" dirty="0"/>
              <a:t>73% of Gen Z expect brands to take climate action</a:t>
            </a:r>
          </a:p>
          <a:p>
            <a:pPr>
              <a:lnSpc>
                <a:spcPct val="90000"/>
              </a:lnSpc>
            </a:pPr>
            <a:r>
              <a:rPr lang="en-US" dirty="0"/>
              <a:t>Fast fashion’s environmental impact is under fire</a:t>
            </a:r>
          </a:p>
          <a:p>
            <a:pPr>
              <a:lnSpc>
                <a:spcPct val="90000"/>
              </a:lnSpc>
            </a:pPr>
            <a:r>
              <a:rPr lang="en-US" dirty="0" err="1"/>
              <a:t>ReStyle</a:t>
            </a:r>
            <a:r>
              <a:rPr lang="en-US" dirty="0"/>
              <a:t> turns passive consumers into active changemakers</a:t>
            </a:r>
          </a:p>
          <a:p>
            <a:pPr>
              <a:lnSpc>
                <a:spcPct val="90000"/>
              </a:lnSpc>
            </a:pPr>
            <a:r>
              <a:rPr lang="en-US" dirty="0"/>
              <a:t>Builds long-term brand trust with eco-conscious buyers</a:t>
            </a:r>
          </a:p>
          <a:p>
            <a:pPr>
              <a:lnSpc>
                <a:spcPct val="90000"/>
              </a:lnSpc>
            </a:pPr>
            <a:endParaRPr lang="en-AU" dirty="0"/>
          </a:p>
        </p:txBody>
      </p:sp>
      <p:pic>
        <p:nvPicPr>
          <p:cNvPr id="4" name="DK Slide2">
            <a:hlinkClick r:id="" action="ppaction://media"/>
            <a:extLst>
              <a:ext uri="{FF2B5EF4-FFF2-40B4-BE49-F238E27FC236}">
                <a16:creationId xmlns:a16="http://schemas.microsoft.com/office/drawing/2014/main" id="{03FF3A47-F0F5-4BDD-971C-E09E4AB063C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654351" y="6370638"/>
            <a:ext cx="487363" cy="48736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02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Freeform: Shape 1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3614166" cy="6858000"/>
          </a:xfrm>
          <a:custGeom>
            <a:avLst/>
            <a:gdLst>
              <a:gd name="connsiteX0" fmla="*/ 0 w 4818889"/>
              <a:gd name="connsiteY0" fmla="*/ 0 h 6858000"/>
              <a:gd name="connsiteX1" fmla="*/ 3605911 w 4818889"/>
              <a:gd name="connsiteY1" fmla="*/ 0 h 6858000"/>
              <a:gd name="connsiteX2" fmla="*/ 3668894 w 4818889"/>
              <a:gd name="connsiteY2" fmla="*/ 69271 h 6858000"/>
              <a:gd name="connsiteX3" fmla="*/ 4818889 w 4818889"/>
              <a:gd name="connsiteY3" fmla="*/ 3429000 h 6858000"/>
              <a:gd name="connsiteX4" fmla="*/ 3668894 w 4818889"/>
              <a:gd name="connsiteY4" fmla="*/ 6788730 h 6858000"/>
              <a:gd name="connsiteX5" fmla="*/ 3605911 w 4818889"/>
              <a:gd name="connsiteY5" fmla="*/ 6858000 h 6858000"/>
              <a:gd name="connsiteX6" fmla="*/ 0 w 481888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8889" h="6858000">
                <a:moveTo>
                  <a:pt x="0" y="0"/>
                </a:moveTo>
                <a:lnTo>
                  <a:pt x="3605911" y="0"/>
                </a:lnTo>
                <a:lnTo>
                  <a:pt x="3668894" y="69271"/>
                </a:lnTo>
                <a:cubicBezTo>
                  <a:pt x="4379420" y="929100"/>
                  <a:pt x="4818889" y="2116944"/>
                  <a:pt x="4818889" y="3429000"/>
                </a:cubicBezTo>
                <a:cubicBezTo>
                  <a:pt x="4818889" y="4741056"/>
                  <a:pt x="4379420" y="5928900"/>
                  <a:pt x="3668894" y="6788730"/>
                </a:cubicBezTo>
                <a:lnTo>
                  <a:pt x="3605911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Freeform: Shape 1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3608608" cy="6858000"/>
          </a:xfrm>
          <a:custGeom>
            <a:avLst/>
            <a:gdLst>
              <a:gd name="connsiteX0" fmla="*/ 0 w 4811477"/>
              <a:gd name="connsiteY0" fmla="*/ 0 h 6858000"/>
              <a:gd name="connsiteX1" fmla="*/ 3598499 w 4811477"/>
              <a:gd name="connsiteY1" fmla="*/ 0 h 6858000"/>
              <a:gd name="connsiteX2" fmla="*/ 3661482 w 4811477"/>
              <a:gd name="connsiteY2" fmla="*/ 69271 h 6858000"/>
              <a:gd name="connsiteX3" fmla="*/ 4811477 w 4811477"/>
              <a:gd name="connsiteY3" fmla="*/ 3429000 h 6858000"/>
              <a:gd name="connsiteX4" fmla="*/ 3661482 w 4811477"/>
              <a:gd name="connsiteY4" fmla="*/ 6788730 h 6858000"/>
              <a:gd name="connsiteX5" fmla="*/ 3598499 w 4811477"/>
              <a:gd name="connsiteY5" fmla="*/ 6858000 h 6858000"/>
              <a:gd name="connsiteX6" fmla="*/ 0 w 481147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1477" h="6858000">
                <a:moveTo>
                  <a:pt x="0" y="0"/>
                </a:moveTo>
                <a:lnTo>
                  <a:pt x="3598499" y="0"/>
                </a:lnTo>
                <a:lnTo>
                  <a:pt x="3661482" y="69271"/>
                </a:lnTo>
                <a:cubicBezTo>
                  <a:pt x="4372008" y="929100"/>
                  <a:pt x="4811477" y="2116944"/>
                  <a:pt x="4811477" y="3429000"/>
                </a:cubicBezTo>
                <a:cubicBezTo>
                  <a:pt x="4811477" y="4741056"/>
                  <a:pt x="4372008" y="5928900"/>
                  <a:pt x="3661482" y="6788730"/>
                </a:cubicBezTo>
                <a:lnTo>
                  <a:pt x="359849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1161288"/>
            <a:ext cx="2702052" cy="4526280"/>
          </a:xfrm>
        </p:spPr>
        <p:txBody>
          <a:bodyPr>
            <a:normAutofit/>
          </a:bodyPr>
          <a:lstStyle/>
          <a:p>
            <a:r>
              <a:rPr lang="en-AU" sz="3500"/>
              <a:t>Competitive Landscape &amp; Strategic Advantage</a:t>
            </a:r>
          </a:p>
        </p:txBody>
      </p:sp>
      <p:sp>
        <p:nvSpPr>
          <p:cNvPr id="15" name="Rectangle 14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3081528"/>
            <a:ext cx="96012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5" name="Content Placeholder 2"/>
          <p:cNvGraphicFramePr>
            <a:graphicFrameLocks noGrp="1"/>
          </p:cNvGraphicFramePr>
          <p:nvPr>
            <p:ph idx="1"/>
          </p:nvPr>
        </p:nvGraphicFramePr>
        <p:xfrm>
          <a:off x="3977640" y="676656"/>
          <a:ext cx="4773168" cy="55138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3" name="DK Slide3">
            <a:hlinkClick r:id="" action="ppaction://media"/>
            <a:extLst>
              <a:ext uri="{FF2B5EF4-FFF2-40B4-BE49-F238E27FC236}">
                <a16:creationId xmlns:a16="http://schemas.microsoft.com/office/drawing/2014/main" id="{BDB42AE4-F300-4B5C-8BAC-A27215394A9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609553" y="6324918"/>
            <a:ext cx="487362" cy="48736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53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2286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3125454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5125" y="1153572"/>
            <a:ext cx="2400300" cy="4461163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rgbClr val="FFFFFF"/>
                </a:solidFill>
              </a:rPr>
              <a:t>UNIQLO’s Missions</a:t>
            </a:r>
          </a:p>
        </p:txBody>
      </p:sp>
      <p:sp>
        <p:nvSpPr>
          <p:cNvPr id="13" name="Arc 1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V="1">
            <a:off x="5662801" y="2455479"/>
            <a:ext cx="3062575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3335481" y="591344"/>
            <a:ext cx="5179868" cy="558561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="ctr" anchorCtr="0" compatLnSpc="1"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sz="2500" dirty="0"/>
              <a:t>UNIQLO’s mission is to create simple, essential, and universal clothing that meets the needs of people’s daily lives worldwide.</a:t>
            </a:r>
          </a:p>
          <a:p>
            <a:pPr>
              <a:lnSpc>
                <a:spcPct val="90000"/>
              </a:lnSpc>
            </a:pPr>
            <a:endParaRPr lang="en-US" sz="2500" dirty="0"/>
          </a:p>
          <a:p>
            <a:pPr marL="0" indent="0">
              <a:lnSpc>
                <a:spcPct val="90000"/>
              </a:lnSpc>
              <a:buNone/>
            </a:pPr>
            <a:r>
              <a:rPr lang="en-US" sz="2500" dirty="0"/>
              <a:t>The company emphasizes on :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2500" dirty="0"/>
              <a:t>    - High quality and functional design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2500" dirty="0"/>
              <a:t>    - Affordable pricing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2500" dirty="0"/>
              <a:t>    - Innovation and sustainability</a:t>
            </a:r>
          </a:p>
          <a:p>
            <a:pPr>
              <a:lnSpc>
                <a:spcPct val="90000"/>
              </a:lnSpc>
            </a:pPr>
            <a:endParaRPr lang="en-US" sz="2500" dirty="0"/>
          </a:p>
          <a:p>
            <a:pPr marL="0" indent="0">
              <a:lnSpc>
                <a:spcPct val="90000"/>
              </a:lnSpc>
              <a:buNone/>
            </a:pPr>
            <a:r>
              <a:rPr lang="en-US" sz="2500" dirty="0"/>
              <a:t>This mission drives all aspects of UNIQLO’s operations and customer engagement.</a:t>
            </a:r>
          </a:p>
          <a:p>
            <a:pPr marL="0" indent="0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kumimoji="0" lang="en-US" altLang="en-US" sz="2500" b="0" i="0" u="none" strike="noStrike" cap="none" normalizeH="0" baseline="0" dirty="0">
              <a:ln>
                <a:noFill/>
              </a:ln>
              <a:effectLst/>
              <a:latin typeface="Arial" panose="020B0604020202090204" pitchFamily="34" charset="0"/>
            </a:endParaRPr>
          </a:p>
        </p:txBody>
      </p:sp>
      <p:pic>
        <p:nvPicPr>
          <p:cNvPr id="5" name="Recorded Sound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828" end="1546.7052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654351" y="6318789"/>
            <a:ext cx="487363" cy="4873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595"/>
    </mc:Choice>
    <mc:Fallback xmlns="">
      <p:transition spd="slow" advTm="275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94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2286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3125454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5125" y="1153572"/>
            <a:ext cx="2400300" cy="44611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How the UNIQLO App Aligns</a:t>
            </a:r>
          </a:p>
        </p:txBody>
      </p:sp>
      <p:sp>
        <p:nvSpPr>
          <p:cNvPr id="12" name="Arc 1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V="1">
            <a:off x="5662801" y="2455479"/>
            <a:ext cx="3062575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3335481" y="591344"/>
            <a:ext cx="5179868" cy="558561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="ctr" anchorCtr="0" compatLnSpc="1">
            <a:normAutofit/>
          </a:bodyPr>
          <a:lstStyle/>
          <a:p>
            <a:pPr marL="0" marR="0" lvl="0" indent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</a:pPr>
            <a:r>
              <a:rPr kumimoji="0" lang="en-US" altLang="en-US" sz="2500" b="0" i="0" u="none" strike="noStrike" cap="none" normalizeH="0" baseline="0" dirty="0">
                <a:ln>
                  <a:noFill/>
                </a:ln>
                <a:effectLst/>
                <a:latin typeface="Arial" panose="020B0604020202090204" pitchFamily="34" charset="0"/>
              </a:rPr>
              <a:t>The UNIQLO app supports the mission by: </a:t>
            </a:r>
          </a:p>
          <a:p>
            <a:pPr marL="0" marR="0" lvl="0" indent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</a:pPr>
            <a:endParaRPr kumimoji="0" lang="en-US" altLang="en-US" sz="2500" b="0" i="0" u="none" strike="noStrike" cap="none" normalizeH="0" baseline="0" dirty="0">
              <a:ln>
                <a:noFill/>
              </a:ln>
              <a:effectLst/>
              <a:latin typeface="Arial" panose="020B0604020202090204" pitchFamily="34" charset="0"/>
            </a:endParaRPr>
          </a:p>
          <a:p>
            <a:pPr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kumimoji="0" lang="en-US" altLang="en-US" sz="2500" b="0" i="0" u="none" strike="noStrike" cap="none" normalizeH="0" baseline="0" dirty="0">
                <a:ln>
                  <a:noFill/>
                </a:ln>
                <a:effectLst/>
                <a:latin typeface="Arial" panose="020B0604020202090204" pitchFamily="34" charset="0"/>
              </a:rPr>
              <a:t>Offering personalized deals, size guides, and styling recommendations; </a:t>
            </a:r>
          </a:p>
          <a:p>
            <a:pPr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kumimoji="0" lang="en-US" altLang="en-US" sz="2500" b="0" i="0" u="none" strike="noStrike" cap="none" normalizeH="0" baseline="0" dirty="0">
              <a:ln>
                <a:noFill/>
              </a:ln>
              <a:effectLst/>
              <a:latin typeface="Arial" panose="020B0604020202090204" pitchFamily="34" charset="0"/>
            </a:endParaRPr>
          </a:p>
          <a:p>
            <a:pPr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kumimoji="0" lang="en-US" altLang="en-US" sz="2500" b="0" i="0" u="none" strike="noStrike" cap="none" normalizeH="0" baseline="0" dirty="0">
                <a:ln>
                  <a:noFill/>
                </a:ln>
                <a:effectLst/>
                <a:latin typeface="Arial" panose="020B0604020202090204" pitchFamily="34" charset="0"/>
              </a:rPr>
              <a:t>Offering simple online shopping and in-store availability updates </a:t>
            </a:r>
          </a:p>
          <a:p>
            <a:pPr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kumimoji="0" lang="en-US" altLang="en-US" sz="2500" b="0" i="0" u="none" strike="noStrike" cap="none" normalizeH="0" baseline="0" dirty="0">
              <a:ln>
                <a:noFill/>
              </a:ln>
              <a:effectLst/>
              <a:latin typeface="Arial" panose="020B0604020202090204" pitchFamily="34" charset="0"/>
            </a:endParaRPr>
          </a:p>
          <a:p>
            <a:pPr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kumimoji="0" lang="en-US" altLang="en-US" sz="2500" b="0" i="0" u="none" strike="noStrike" cap="none" normalizeH="0" baseline="0" dirty="0">
                <a:ln>
                  <a:noFill/>
                </a:ln>
                <a:effectLst/>
                <a:latin typeface="Arial" panose="020B0604020202090204" pitchFamily="34" charset="0"/>
              </a:rPr>
              <a:t>Improving consumer pleasure and convenience by flawless service</a:t>
            </a:r>
          </a:p>
        </p:txBody>
      </p:sp>
      <p:pic>
        <p:nvPicPr>
          <p:cNvPr id="4" name="Recorded Sound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138" end="1498.990845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654351" y="6370637"/>
            <a:ext cx="487363" cy="4873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763"/>
    </mc:Choice>
    <mc:Fallback xmlns="">
      <p:transition spd="slow" advTm="237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12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Slide Background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5" descr="Person watching empty phone"/>
          <p:cNvPicPr>
            <a:picLocks noChangeAspect="1"/>
          </p:cNvPicPr>
          <p:nvPr/>
        </p:nvPicPr>
        <p:blipFill>
          <a:blip r:embed="rId5"/>
          <a:srcRect l="45833" r="14673" b="-2"/>
          <a:stretch>
            <a:fillRect/>
          </a:stretch>
        </p:blipFill>
        <p:spPr>
          <a:xfrm>
            <a:off x="20" y="-2"/>
            <a:ext cx="4057627" cy="6858002"/>
          </a:xfrm>
          <a:prstGeom prst="rect">
            <a:avLst/>
          </a:prstGeom>
        </p:spPr>
      </p:pic>
      <p:sp useBgFill="1">
        <p:nvSpPr>
          <p:cNvPr id="16" name="Rectangle 1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4057647" y="-1"/>
            <a:ext cx="5086352" cy="2286000"/>
          </a:xfrm>
          <a:prstGeom prst="rect">
            <a:avLst/>
          </a:prstGeom>
          <a:ln>
            <a:noFill/>
          </a:ln>
          <a:effectLst>
            <a:outerShdw blurRad="355600" dist="152400" sx="95000" sy="95000" algn="t" rotWithShape="0">
              <a:srgbClr val="000000">
                <a:alpha val="2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6487" y="405685"/>
            <a:ext cx="4098726" cy="1559301"/>
          </a:xfrm>
        </p:spPr>
        <p:txBody>
          <a:bodyPr>
            <a:normAutofit/>
          </a:bodyPr>
          <a:lstStyle/>
          <a:p>
            <a:r>
              <a:rPr lang="en-US" sz="3500"/>
              <a:t>MOV Goals Achieved via App</a:t>
            </a:r>
          </a:p>
        </p:txBody>
      </p:sp>
      <p:sp>
        <p:nvSpPr>
          <p:cNvPr id="4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4586487" y="2743200"/>
            <a:ext cx="3935505" cy="349687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="ctr" anchorCtr="0" compatLnSpc="1">
            <a:normAutofit/>
          </a:bodyPr>
          <a:lstStyle/>
          <a:p>
            <a:pPr marL="0" indent="0">
              <a:buNone/>
            </a:pPr>
            <a:r>
              <a:rPr lang="en-US" sz="1700" dirty="0"/>
              <a:t>The UNIQLO app has delivered key business outcomes:</a:t>
            </a:r>
          </a:p>
          <a:p>
            <a:endParaRPr lang="en-US" sz="1700" dirty="0"/>
          </a:p>
          <a:p>
            <a:r>
              <a:rPr lang="en-US" sz="1700" dirty="0"/>
              <a:t>Sales Growth :+22% in mobile-driven sales from app-exclusive promotions</a:t>
            </a:r>
          </a:p>
          <a:p>
            <a:r>
              <a:rPr lang="en-US" sz="1700" dirty="0"/>
              <a:t>Return Reduction: Return rate dropped from 12% to 8% using better sizing tools</a:t>
            </a:r>
          </a:p>
          <a:p>
            <a:r>
              <a:rPr lang="en-US" sz="1700" dirty="0"/>
              <a:t>Loyalty Engagement: 15% increase in repeat purchases within 3 months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en-US" altLang="en-US" sz="1700" b="0" i="0" u="none" strike="noStrike" cap="none" normalizeH="0" baseline="0" dirty="0">
              <a:ln>
                <a:noFill/>
              </a:ln>
              <a:effectLst/>
              <a:latin typeface="Arial" panose="020B0604020202090204" pitchFamily="34" charset="0"/>
            </a:endParaRPr>
          </a:p>
        </p:txBody>
      </p:sp>
      <p:pic>
        <p:nvPicPr>
          <p:cNvPr id="3" name="Recorded Sound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120" end="2552.076904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656617" y="6361493"/>
            <a:ext cx="487363" cy="487363"/>
          </a:xfrm>
          <a:prstGeom prst="rect">
            <a:avLst/>
          </a:prstGeom>
        </p:spPr>
      </p:pic>
      <p:pic>
        <p:nvPicPr>
          <p:cNvPr id="5" name="Picture 4" descr="ChatGPT Image May 1, 2025 at 07_34_07 PM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56360" y="2286000"/>
            <a:ext cx="913765" cy="8286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466"/>
    </mc:Choice>
    <mc:Fallback xmlns="">
      <p:transition spd="slow" advTm="294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79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13043"/>
          <a:stretch>
            <a:fillRect/>
          </a:stretch>
        </p:blipFill>
        <p:spPr>
          <a:xfrm>
            <a:off x="20" y="10"/>
            <a:ext cx="9143980" cy="6857990"/>
          </a:xfrm>
          <a:prstGeom prst="rect">
            <a:avLst/>
          </a:prstGeom>
        </p:spPr>
      </p:pic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>
            <a:gsLst>
              <a:gs pos="10000">
                <a:schemeClr val="bg2">
                  <a:alpha val="68000"/>
                </a:schemeClr>
              </a:gs>
              <a:gs pos="85000">
                <a:schemeClr val="bg2">
                  <a:alpha val="97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>
            <a:normAutofit/>
          </a:bodyPr>
          <a:lstStyle/>
          <a:p>
            <a:r>
              <a:rPr lang="en-IN" dirty="0">
                <a:sym typeface="+mn-ea"/>
              </a:rPr>
              <a:t>Evaluating Alternatives to </a:t>
            </a:r>
            <a:r>
              <a:rPr lang="en-IN" dirty="0" err="1">
                <a:sym typeface="+mn-ea"/>
              </a:rPr>
              <a:t>ReStyle</a:t>
            </a:r>
            <a:endParaRPr lang="en-IN" dirty="0"/>
          </a:p>
        </p:txBody>
      </p:sp>
      <p:graphicFrame>
        <p:nvGraphicFramePr>
          <p:cNvPr id="5" name="Content Placeholder 2"/>
          <p:cNvGraphicFramePr>
            <a:graphicFrameLocks noGrp="1"/>
          </p:cNvGraphicFramePr>
          <p:nvPr>
            <p:ph idx="1"/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7" name="Molly's Little Apartments">
            <a:hlinkClick r:id="" action="ppaction://media"/>
          </p:cNvPr>
          <p:cNvPicPr/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416925" y="6311899"/>
            <a:ext cx="727075" cy="5937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2792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1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</TotalTime>
  <Words>712</Words>
  <Application>Microsoft Office PowerPoint</Application>
  <PresentationFormat>On-screen Show (4:3)</PresentationFormat>
  <Paragraphs>78</Paragraphs>
  <Slides>13</Slides>
  <Notes>1</Notes>
  <HiddenSlides>0</HiddenSlides>
  <MMClips>10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Times New Roman</vt:lpstr>
      <vt:lpstr>Office Theme</vt:lpstr>
      <vt:lpstr>UNIQLO ReStyle: AI-Powered Clothing Buy-Back and Recycling Program</vt:lpstr>
      <vt:lpstr>OVERVIEW</vt:lpstr>
      <vt:lpstr>Why ReStyle is a strategic Game Changer?</vt:lpstr>
      <vt:lpstr>ReStyle Responds to a Changing World and Sustainability</vt:lpstr>
      <vt:lpstr>Competitive Landscape &amp; Strategic Advantage</vt:lpstr>
      <vt:lpstr>UNIQLO’s Missions</vt:lpstr>
      <vt:lpstr>How the UNIQLO App Aligns</vt:lpstr>
      <vt:lpstr>MOV Goals Achieved via App</vt:lpstr>
      <vt:lpstr>Evaluating Alternatives to ReStyle</vt:lpstr>
      <vt:lpstr>Why ReStyle Stands Out</vt:lpstr>
      <vt:lpstr>CONCLUSION</vt:lpstr>
      <vt:lpstr>References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UNIQLO ReStyle: AI-Powered Clothing Buy-Back and Recycling Program</dc:title>
  <dc:creator>hp</dc:creator>
  <dc:description>generated using python-pptx</dc:description>
  <cp:lastModifiedBy>ZIDANE KHAN</cp:lastModifiedBy>
  <cp:revision>20</cp:revision>
  <dcterms:created xsi:type="dcterms:W3CDTF">2025-05-01T09:35:30Z</dcterms:created>
  <dcterms:modified xsi:type="dcterms:W3CDTF">2026-01-30T12:01:38Z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69A2AE3E1813153562401368E21CFAD9_43</vt:lpwstr>
  </property>
  <property fmtid="{D5CDD505-2E9C-101B-9397-08002B2CF9AE}" pid="3" name="KSOProductBuildVer">
    <vt:lpwstr>1033-6.12.2.8699</vt:lpwstr>
  </property>
</Properties>
</file>